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54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75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6" r:id="rId17"/>
    <p:sldId id="289" r:id="rId18"/>
    <p:sldId id="290" r:id="rId19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6" y="108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27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9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916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78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6131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969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944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2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0059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A347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358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191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11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18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776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1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368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22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168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98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  <p:sldLayoutId id="2147483871" r:id="rId17"/>
    <p:sldLayoutId id="214748387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8800" y="1828800"/>
            <a:ext cx="8382000" cy="2705612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657350" marR="1655445" indent="635" algn="ctr">
              <a:lnSpc>
                <a:spcPts val="5180"/>
              </a:lnSpc>
              <a:spcBef>
                <a:spcPts val="755"/>
              </a:spcBef>
            </a:pPr>
            <a:r>
              <a:rPr lang="ru-RU" sz="3200" b="1" u="sng" dirty="0" smtClean="0">
                <a:solidFill>
                  <a:schemeClr val="accent4"/>
                </a:solidFill>
                <a:latin typeface="Arial Black" panose="020B0A04020102020204" pitchFamily="34" charset="0"/>
                <a:cs typeface="Calibri Light"/>
              </a:rPr>
              <a:t>«Порядок адаптации основной образовательной программы СПО»</a:t>
            </a:r>
            <a:endParaRPr sz="3200" b="1" u="sng" dirty="0">
              <a:solidFill>
                <a:schemeClr val="accent4"/>
              </a:solidFill>
              <a:latin typeface="Arial Black" panose="020B0A04020102020204" pitchFamily="34" charset="0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2109397"/>
            <a:ext cx="2810367" cy="11015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0" y="338283"/>
            <a:ext cx="3124200" cy="11857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32" y="446691"/>
            <a:ext cx="2572735" cy="993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44896" y="714755"/>
            <a:ext cx="4460748" cy="53187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46069" y="1083310"/>
            <a:ext cx="2668270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88670">
              <a:spcBef>
                <a:spcPts val="100"/>
              </a:spcBef>
            </a:pPr>
            <a:r>
              <a:rPr dirty="0">
                <a:latin typeface="Calibri"/>
                <a:cs typeface="Calibri"/>
              </a:rPr>
              <a:t>п.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6.1.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дополняется необходимой</a:t>
            </a:r>
            <a:endParaRPr>
              <a:latin typeface="Calibri"/>
              <a:cs typeface="Calibri"/>
            </a:endParaRPr>
          </a:p>
          <a:p>
            <a:pPr marL="12700" marR="24130"/>
            <a:r>
              <a:rPr spc="-10" dirty="0">
                <a:latin typeface="Calibri"/>
                <a:cs typeface="Calibri"/>
              </a:rPr>
              <a:t>материально-технической </a:t>
            </a:r>
            <a:r>
              <a:rPr dirty="0">
                <a:latin typeface="Calibri"/>
                <a:cs typeface="Calibri"/>
              </a:rPr>
              <a:t>базой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в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соответствии</a:t>
            </a:r>
            <a:r>
              <a:rPr dirty="0">
                <a:latin typeface="Calibri"/>
                <a:cs typeface="Calibri"/>
              </a:rPr>
              <a:t> </a:t>
            </a:r>
            <a:r>
              <a:rPr spc="-50" dirty="0">
                <a:latin typeface="Calibri"/>
                <a:cs typeface="Calibri"/>
              </a:rPr>
              <a:t>с </a:t>
            </a:r>
            <a:r>
              <a:rPr dirty="0">
                <a:latin typeface="Calibri"/>
                <a:cs typeface="Calibri"/>
              </a:rPr>
              <a:t>нозологией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обучающихся </a:t>
            </a:r>
            <a:r>
              <a:rPr dirty="0">
                <a:latin typeface="Calibri"/>
                <a:cs typeface="Calibri"/>
              </a:rPr>
              <a:t>для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которых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разработана </a:t>
            </a:r>
            <a:r>
              <a:rPr dirty="0">
                <a:latin typeface="Calibri"/>
                <a:cs typeface="Calibri"/>
              </a:rPr>
              <a:t>АОП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СПО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(</a:t>
            </a:r>
            <a:r>
              <a:rPr spc="-20" dirty="0">
                <a:latin typeface="Calibri Light"/>
                <a:cs typeface="Calibri Light"/>
              </a:rPr>
              <a:t>Требования</a:t>
            </a:r>
            <a:r>
              <a:rPr spc="-80" dirty="0">
                <a:latin typeface="Calibri Light"/>
                <a:cs typeface="Calibri Light"/>
              </a:rPr>
              <a:t> </a:t>
            </a:r>
            <a:r>
              <a:rPr spc="-50" dirty="0">
                <a:latin typeface="Calibri Light"/>
                <a:cs typeface="Calibri Light"/>
              </a:rPr>
              <a:t>к </a:t>
            </a:r>
            <a:r>
              <a:rPr spc="-30" dirty="0">
                <a:latin typeface="Calibri Light"/>
                <a:cs typeface="Calibri Light"/>
              </a:rPr>
              <a:t>материально-</a:t>
            </a:r>
            <a:r>
              <a:rPr spc="-10" dirty="0">
                <a:latin typeface="Calibri Light"/>
                <a:cs typeface="Calibri Light"/>
              </a:rPr>
              <a:t>техническому обеспечению образовательной</a:t>
            </a:r>
            <a:endParaRPr>
              <a:latin typeface="Calibri Light"/>
              <a:cs typeface="Calibri Light"/>
            </a:endParaRPr>
          </a:p>
          <a:p>
            <a:pPr marL="12700" marR="5080">
              <a:spcBef>
                <a:spcPts val="5"/>
              </a:spcBef>
            </a:pPr>
            <a:r>
              <a:rPr spc="-25" dirty="0">
                <a:latin typeface="Calibri Light"/>
                <a:cs typeface="Calibri Light"/>
              </a:rPr>
              <a:t>программы</a:t>
            </a:r>
            <a:r>
              <a:rPr spc="-30" dirty="0">
                <a:latin typeface="Calibri Light"/>
                <a:cs typeface="Calibri Light"/>
              </a:rPr>
              <a:t> </a:t>
            </a:r>
            <a:r>
              <a:rPr spc="-20" dirty="0">
                <a:latin typeface="Calibri Light"/>
                <a:cs typeface="Calibri Light"/>
              </a:rPr>
              <a:t>представлены </a:t>
            </a:r>
            <a:r>
              <a:rPr spc="-50" dirty="0">
                <a:latin typeface="Calibri Light"/>
                <a:cs typeface="Calibri Light"/>
              </a:rPr>
              <a:t>в </a:t>
            </a:r>
            <a:r>
              <a:rPr spc="-25" dirty="0">
                <a:latin typeface="Calibri Light"/>
                <a:cs typeface="Calibri Light"/>
              </a:rPr>
              <a:t>Приложении 1</a:t>
            </a:r>
            <a:r>
              <a:rPr spc="-25" dirty="0">
                <a:latin typeface="Calibri"/>
                <a:cs typeface="Calibri"/>
              </a:rPr>
              <a:t>)</a:t>
            </a:r>
            <a:endParaRPr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7367" y="501524"/>
            <a:ext cx="4922520" cy="286042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71925" y="3686048"/>
            <a:ext cx="550418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dirty="0">
                <a:latin typeface="Calibri"/>
                <a:cs typeface="Calibri"/>
              </a:rPr>
              <a:t>п.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6.2.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дополняется</a:t>
            </a:r>
            <a:r>
              <a:rPr spc="-3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необходимой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учебно-методическим </a:t>
            </a:r>
            <a:r>
              <a:rPr dirty="0">
                <a:latin typeface="Calibri"/>
                <a:cs typeface="Calibri"/>
              </a:rPr>
              <a:t>обеспечением</a:t>
            </a:r>
            <a:r>
              <a:rPr spc="36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в</a:t>
            </a:r>
            <a:r>
              <a:rPr spc="-2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соответствии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с</a:t>
            </a:r>
            <a:r>
              <a:rPr spc="-4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нозологией</a:t>
            </a:r>
            <a:endParaRPr>
              <a:latin typeface="Calibri"/>
              <a:cs typeface="Calibri"/>
            </a:endParaRPr>
          </a:p>
          <a:p>
            <a:pPr marL="10160" algn="ctr"/>
            <a:r>
              <a:rPr dirty="0">
                <a:latin typeface="Calibri"/>
                <a:cs typeface="Calibri"/>
              </a:rPr>
              <a:t>обучающихся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для</a:t>
            </a:r>
            <a:r>
              <a:rPr spc="-8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которых</a:t>
            </a:r>
            <a:r>
              <a:rPr spc="-5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разработана</a:t>
            </a:r>
            <a:r>
              <a:rPr spc="-4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АОП</a:t>
            </a:r>
            <a:r>
              <a:rPr spc="-60" dirty="0">
                <a:latin typeface="Calibri"/>
                <a:cs typeface="Calibri"/>
              </a:rPr>
              <a:t> </a:t>
            </a:r>
            <a:r>
              <a:rPr spc="-25" dirty="0">
                <a:latin typeface="Calibri"/>
                <a:cs typeface="Calibri"/>
              </a:rPr>
              <a:t>СПО</a:t>
            </a:r>
            <a:endParaRPr>
              <a:latin typeface="Calibri"/>
              <a:cs typeface="Calibri"/>
            </a:endParaRPr>
          </a:p>
          <a:p>
            <a:pPr marL="635" algn="ctr"/>
            <a:r>
              <a:rPr spc="-20" dirty="0">
                <a:latin typeface="Calibri"/>
                <a:cs typeface="Calibri"/>
              </a:rPr>
              <a:t>(</a:t>
            </a:r>
            <a:r>
              <a:rPr spc="-20" dirty="0">
                <a:latin typeface="Calibri Light"/>
                <a:cs typeface="Calibri Light"/>
              </a:rPr>
              <a:t>Требования </a:t>
            </a:r>
            <a:r>
              <a:rPr dirty="0">
                <a:latin typeface="Calibri Light"/>
                <a:cs typeface="Calibri Light"/>
              </a:rPr>
              <a:t>к</a:t>
            </a:r>
            <a:r>
              <a:rPr spc="20" dirty="0">
                <a:latin typeface="Calibri Light"/>
                <a:cs typeface="Calibri Light"/>
              </a:rPr>
              <a:t> </a:t>
            </a:r>
            <a:r>
              <a:rPr spc="-25" dirty="0">
                <a:latin typeface="Calibri Light"/>
                <a:cs typeface="Calibri Light"/>
              </a:rPr>
              <a:t>учебно-методическому </a:t>
            </a:r>
            <a:r>
              <a:rPr spc="-50" dirty="0">
                <a:latin typeface="Calibri Light"/>
                <a:cs typeface="Calibri Light"/>
              </a:rPr>
              <a:t>и</a:t>
            </a:r>
            <a:endParaRPr>
              <a:latin typeface="Calibri Light"/>
              <a:cs typeface="Calibri Light"/>
            </a:endParaRPr>
          </a:p>
          <a:p>
            <a:pPr marL="325120" marR="304165" algn="ctr"/>
            <a:r>
              <a:rPr spc="-25" dirty="0">
                <a:latin typeface="Calibri Light"/>
                <a:cs typeface="Calibri Light"/>
              </a:rPr>
              <a:t>информационному</a:t>
            </a:r>
            <a:r>
              <a:rPr spc="10" dirty="0">
                <a:latin typeface="Calibri Light"/>
                <a:cs typeface="Calibri Light"/>
              </a:rPr>
              <a:t> </a:t>
            </a:r>
            <a:r>
              <a:rPr spc="-20" dirty="0">
                <a:latin typeface="Calibri Light"/>
                <a:cs typeface="Calibri Light"/>
              </a:rPr>
              <a:t>обеспечению</a:t>
            </a:r>
            <a:r>
              <a:rPr spc="15" dirty="0">
                <a:latin typeface="Calibri Light"/>
                <a:cs typeface="Calibri Light"/>
              </a:rPr>
              <a:t> </a:t>
            </a:r>
            <a:r>
              <a:rPr spc="-10" dirty="0">
                <a:latin typeface="Calibri Light"/>
                <a:cs typeface="Calibri Light"/>
              </a:rPr>
              <a:t>образовательной </a:t>
            </a:r>
            <a:r>
              <a:rPr spc="-25" dirty="0">
                <a:latin typeface="Calibri Light"/>
                <a:cs typeface="Calibri Light"/>
              </a:rPr>
              <a:t>программы</a:t>
            </a:r>
            <a:r>
              <a:rPr spc="-40" dirty="0">
                <a:latin typeface="Calibri Light"/>
                <a:cs typeface="Calibri Light"/>
              </a:rPr>
              <a:t> </a:t>
            </a:r>
            <a:r>
              <a:rPr spc="-20" dirty="0">
                <a:latin typeface="Calibri Light"/>
                <a:cs typeface="Calibri Light"/>
              </a:rPr>
              <a:t>представлены</a:t>
            </a:r>
            <a:r>
              <a:rPr spc="-25" dirty="0">
                <a:latin typeface="Calibri Light"/>
                <a:cs typeface="Calibri Light"/>
              </a:rPr>
              <a:t> </a:t>
            </a:r>
            <a:r>
              <a:rPr dirty="0">
                <a:latin typeface="Calibri Light"/>
                <a:cs typeface="Calibri Light"/>
              </a:rPr>
              <a:t>в</a:t>
            </a:r>
            <a:r>
              <a:rPr spc="10" dirty="0">
                <a:latin typeface="Calibri Light"/>
                <a:cs typeface="Calibri Light"/>
              </a:rPr>
              <a:t> </a:t>
            </a:r>
            <a:r>
              <a:rPr spc="-25" dirty="0">
                <a:latin typeface="Calibri Light"/>
                <a:cs typeface="Calibri Light"/>
              </a:rPr>
              <a:t>Приложении</a:t>
            </a:r>
            <a:r>
              <a:rPr spc="-50" dirty="0">
                <a:latin typeface="Calibri Light"/>
                <a:cs typeface="Calibri Light"/>
              </a:rPr>
              <a:t> </a:t>
            </a:r>
            <a:r>
              <a:rPr spc="-25" dirty="0">
                <a:latin typeface="Calibri Light"/>
                <a:cs typeface="Calibri Light"/>
              </a:rPr>
              <a:t>1</a:t>
            </a:r>
            <a:r>
              <a:rPr spc="-25" dirty="0">
                <a:latin typeface="Calibri"/>
                <a:cs typeface="Calibri"/>
              </a:rPr>
              <a:t>)</a:t>
            </a:r>
            <a:endParaRPr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3572" y="774192"/>
            <a:ext cx="6714744" cy="4666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99132" y="486155"/>
            <a:ext cx="8334757" cy="4994148"/>
            <a:chOff x="675131" y="486155"/>
            <a:chExt cx="8334757" cy="499414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131" y="1427988"/>
              <a:ext cx="4047744" cy="30921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2500" y="486155"/>
              <a:ext cx="4169663" cy="30327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83252" y="3290316"/>
              <a:ext cx="4326636" cy="13258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2500" y="4616195"/>
              <a:ext cx="4227576" cy="8641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3655" y="833627"/>
            <a:ext cx="6457188" cy="48569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39795" y="5129277"/>
            <a:ext cx="601853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dirty="0">
                <a:latin typeface="Calibri"/>
                <a:cs typeface="Calibri"/>
              </a:rPr>
              <a:t>+</a:t>
            </a:r>
            <a:r>
              <a:rPr spc="-2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п.</a:t>
            </a:r>
            <a:r>
              <a:rPr spc="-1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6.6.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требования</a:t>
            </a:r>
            <a:r>
              <a:rPr spc="-5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к</a:t>
            </a:r>
            <a:r>
              <a:rPr spc="-1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практической</a:t>
            </a:r>
            <a:r>
              <a:rPr spc="15" dirty="0">
                <a:latin typeface="Calibri"/>
                <a:cs typeface="Calibri"/>
              </a:rPr>
              <a:t> </a:t>
            </a:r>
            <a:r>
              <a:rPr spc="-20" dirty="0">
                <a:latin typeface="Calibri"/>
                <a:cs typeface="Calibri"/>
              </a:rPr>
              <a:t>подготовке</a:t>
            </a:r>
            <a:r>
              <a:rPr spc="5"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обучающихся </a:t>
            </a:r>
            <a:r>
              <a:rPr spc="-20" dirty="0">
                <a:latin typeface="Calibri"/>
                <a:cs typeface="Calibri"/>
              </a:rPr>
              <a:t>(</a:t>
            </a:r>
            <a:r>
              <a:rPr spc="-20" dirty="0">
                <a:latin typeface="Calibri Light"/>
                <a:cs typeface="Calibri Light"/>
              </a:rPr>
              <a:t>Требования</a:t>
            </a:r>
            <a:r>
              <a:rPr spc="-30" dirty="0">
                <a:latin typeface="Calibri Light"/>
                <a:cs typeface="Calibri Light"/>
              </a:rPr>
              <a:t> </a:t>
            </a:r>
            <a:r>
              <a:rPr dirty="0">
                <a:latin typeface="Calibri Light"/>
                <a:cs typeface="Calibri Light"/>
              </a:rPr>
              <a:t>к</a:t>
            </a:r>
            <a:r>
              <a:rPr spc="10" dirty="0">
                <a:latin typeface="Calibri Light"/>
                <a:cs typeface="Calibri Light"/>
              </a:rPr>
              <a:t> </a:t>
            </a:r>
            <a:r>
              <a:rPr spc="-25" dirty="0">
                <a:latin typeface="Calibri Light"/>
                <a:cs typeface="Calibri Light"/>
              </a:rPr>
              <a:t>организации практической</a:t>
            </a:r>
            <a:r>
              <a:rPr spc="-20" dirty="0">
                <a:latin typeface="Calibri Light"/>
                <a:cs typeface="Calibri Light"/>
              </a:rPr>
              <a:t> </a:t>
            </a:r>
            <a:r>
              <a:rPr spc="-10" dirty="0">
                <a:latin typeface="Calibri Light"/>
                <a:cs typeface="Calibri Light"/>
              </a:rPr>
              <a:t>подготовки</a:t>
            </a:r>
            <a:endParaRPr>
              <a:latin typeface="Calibri Light"/>
              <a:cs typeface="Calibri Light"/>
            </a:endParaRPr>
          </a:p>
          <a:p>
            <a:pPr marL="6985" algn="ctr"/>
            <a:r>
              <a:rPr spc="-20" dirty="0">
                <a:latin typeface="Calibri Light"/>
                <a:cs typeface="Calibri Light"/>
              </a:rPr>
              <a:t>обучающихся</a:t>
            </a:r>
            <a:r>
              <a:rPr spc="-55" dirty="0">
                <a:latin typeface="Calibri Light"/>
                <a:cs typeface="Calibri Light"/>
              </a:rPr>
              <a:t> </a:t>
            </a:r>
            <a:r>
              <a:rPr dirty="0">
                <a:latin typeface="Calibri Light"/>
                <a:cs typeface="Calibri Light"/>
              </a:rPr>
              <a:t>с</a:t>
            </a:r>
            <a:r>
              <a:rPr spc="-10" dirty="0">
                <a:latin typeface="Calibri Light"/>
                <a:cs typeface="Calibri Light"/>
              </a:rPr>
              <a:t> инвалидностью</a:t>
            </a:r>
            <a:endParaRPr>
              <a:latin typeface="Calibri Light"/>
              <a:cs typeface="Calibri Light"/>
            </a:endParaRPr>
          </a:p>
          <a:p>
            <a:pPr marL="635" algn="ctr"/>
            <a:r>
              <a:rPr dirty="0">
                <a:latin typeface="Calibri Light"/>
                <a:cs typeface="Calibri Light"/>
              </a:rPr>
              <a:t>и</a:t>
            </a:r>
            <a:r>
              <a:rPr spc="-5" dirty="0">
                <a:latin typeface="Calibri Light"/>
                <a:cs typeface="Calibri Light"/>
              </a:rPr>
              <a:t> </a:t>
            </a:r>
            <a:r>
              <a:rPr spc="-25" dirty="0">
                <a:latin typeface="Calibri Light"/>
                <a:cs typeface="Calibri Light"/>
              </a:rPr>
              <a:t>ограниченными возможностями</a:t>
            </a:r>
            <a:r>
              <a:rPr spc="-30" dirty="0">
                <a:latin typeface="Calibri Light"/>
                <a:cs typeface="Calibri Light"/>
              </a:rPr>
              <a:t> </a:t>
            </a:r>
            <a:r>
              <a:rPr spc="-25" dirty="0">
                <a:latin typeface="Calibri Light"/>
                <a:cs typeface="Calibri Light"/>
              </a:rPr>
              <a:t>здоровья</a:t>
            </a:r>
            <a:r>
              <a:rPr spc="-35" dirty="0">
                <a:latin typeface="Calibri Light"/>
                <a:cs typeface="Calibri Light"/>
              </a:rPr>
              <a:t> </a:t>
            </a:r>
            <a:r>
              <a:rPr dirty="0">
                <a:latin typeface="Calibri Light"/>
                <a:cs typeface="Calibri Light"/>
              </a:rPr>
              <a:t>в</a:t>
            </a:r>
            <a:r>
              <a:rPr spc="15" dirty="0">
                <a:latin typeface="Calibri Light"/>
                <a:cs typeface="Calibri Light"/>
              </a:rPr>
              <a:t> </a:t>
            </a:r>
            <a:r>
              <a:rPr spc="-20" dirty="0">
                <a:latin typeface="Calibri Light"/>
                <a:cs typeface="Calibri Light"/>
              </a:rPr>
              <a:t>соответствии</a:t>
            </a:r>
            <a:r>
              <a:rPr spc="-30" dirty="0">
                <a:latin typeface="Calibri Light"/>
                <a:cs typeface="Calibri Light"/>
              </a:rPr>
              <a:t> </a:t>
            </a:r>
            <a:r>
              <a:rPr spc="-50" dirty="0">
                <a:latin typeface="Calibri Light"/>
                <a:cs typeface="Calibri Light"/>
              </a:rPr>
              <a:t>с</a:t>
            </a:r>
            <a:endParaRPr>
              <a:latin typeface="Calibri Light"/>
              <a:cs typeface="Calibri Light"/>
            </a:endParaRPr>
          </a:p>
          <a:p>
            <a:pPr marL="3175" algn="ctr"/>
            <a:r>
              <a:rPr spc="-20" dirty="0">
                <a:latin typeface="Calibri Light"/>
                <a:cs typeface="Calibri Light"/>
              </a:rPr>
              <a:t>нозологией</a:t>
            </a:r>
            <a:r>
              <a:rPr spc="-30" dirty="0">
                <a:latin typeface="Calibri Light"/>
                <a:cs typeface="Calibri Light"/>
              </a:rPr>
              <a:t> </a:t>
            </a:r>
            <a:r>
              <a:rPr spc="-25" dirty="0">
                <a:latin typeface="Calibri Light"/>
                <a:cs typeface="Calibri Light"/>
              </a:rPr>
              <a:t>Приложение</a:t>
            </a:r>
            <a:r>
              <a:rPr spc="-20" dirty="0">
                <a:latin typeface="Calibri Light"/>
                <a:cs typeface="Calibri Light"/>
              </a:rPr>
              <a:t> </a:t>
            </a:r>
            <a:r>
              <a:rPr spc="-25" dirty="0">
                <a:latin typeface="Calibri Light"/>
                <a:cs typeface="Calibri Light"/>
              </a:rPr>
              <a:t>1)</a:t>
            </a:r>
            <a:endParaRPr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77640" y="271272"/>
            <a:ext cx="5256275" cy="47884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96085" y="303275"/>
            <a:ext cx="8471915" cy="6277356"/>
            <a:chOff x="672084" y="303275"/>
            <a:chExt cx="8471915" cy="6277356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2084" y="303275"/>
              <a:ext cx="4413504" cy="62773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82896" y="419099"/>
              <a:ext cx="4261103" cy="60335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70026" y="16890"/>
            <a:ext cx="11299951" cy="687752"/>
          </a:xfrm>
          <a:prstGeom prst="rect">
            <a:avLst/>
          </a:prstGeom>
        </p:spPr>
        <p:txBody>
          <a:bodyPr vert="horz" wrap="square" lIns="0" tIns="376301" rIns="0" bIns="0" rtlCol="0">
            <a:spAutoFit/>
          </a:bodyPr>
          <a:lstStyle/>
          <a:p>
            <a:pPr marL="1165225">
              <a:spcBef>
                <a:spcPts val="105"/>
              </a:spcBef>
            </a:pPr>
            <a:r>
              <a:rPr spc="-20" dirty="0"/>
              <a:t>Адаптация</a:t>
            </a:r>
            <a:r>
              <a:rPr spc="-55" dirty="0"/>
              <a:t> </a:t>
            </a:r>
            <a:r>
              <a:rPr spc="-20" dirty="0"/>
              <a:t>Примерных</a:t>
            </a:r>
            <a:r>
              <a:rPr spc="-30" dirty="0"/>
              <a:t> </a:t>
            </a:r>
            <a:r>
              <a:rPr spc="-25" dirty="0"/>
              <a:t>адаптированных</a:t>
            </a:r>
            <a:r>
              <a:rPr spc="-45" dirty="0"/>
              <a:t> </a:t>
            </a:r>
            <a:r>
              <a:rPr spc="-10" dirty="0"/>
              <a:t>рабочих</a:t>
            </a:r>
            <a:r>
              <a:rPr spc="-45" dirty="0"/>
              <a:t> </a:t>
            </a:r>
            <a:r>
              <a:rPr spc="-10" dirty="0"/>
              <a:t>программ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610868" y="1004316"/>
            <a:ext cx="8914130" cy="4585970"/>
            <a:chOff x="86868" y="1004316"/>
            <a:chExt cx="8914130" cy="45859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868" y="1050036"/>
              <a:ext cx="2817876" cy="43327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0256" y="1050036"/>
              <a:ext cx="3162299" cy="449427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27776" y="1004316"/>
              <a:ext cx="3172968" cy="458571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43600" y="1884934"/>
            <a:ext cx="197041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endParaRPr sz="28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5036" y="4291585"/>
            <a:ext cx="562356" cy="56845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929128" y="3191255"/>
            <a:ext cx="581025" cy="568960"/>
            <a:chOff x="1405127" y="3191255"/>
            <a:chExt cx="581025" cy="5689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4271" y="3200399"/>
              <a:ext cx="562355" cy="55016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09699" y="3195827"/>
              <a:ext cx="571500" cy="559435"/>
            </a:xfrm>
            <a:custGeom>
              <a:avLst/>
              <a:gdLst/>
              <a:ahLst/>
              <a:cxnLst/>
              <a:rect l="l" t="t" r="r" b="b"/>
              <a:pathLst>
                <a:path w="571500" h="559435">
                  <a:moveTo>
                    <a:pt x="0" y="559308"/>
                  </a:moveTo>
                  <a:lnTo>
                    <a:pt x="571500" y="559308"/>
                  </a:lnTo>
                  <a:lnTo>
                    <a:pt x="571500" y="0"/>
                  </a:lnTo>
                  <a:lnTo>
                    <a:pt x="0" y="0"/>
                  </a:lnTo>
                  <a:lnTo>
                    <a:pt x="0" y="559308"/>
                  </a:lnTo>
                  <a:close/>
                </a:path>
              </a:pathLst>
            </a:custGeom>
            <a:ln w="9144">
              <a:solidFill>
                <a:srgbClr val="AC84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805809" y="3100527"/>
            <a:ext cx="3585591" cy="22294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580"/>
              </a:spcBef>
            </a:pPr>
            <a:r>
              <a:rPr lang="en-US" sz="3200" dirty="0" smtClean="0">
                <a:latin typeface="Calibri Light"/>
                <a:cs typeface="Calibri Light"/>
              </a:rPr>
              <a:t>rvinczukevich@bk.ru</a:t>
            </a:r>
            <a:endParaRPr sz="3200" dirty="0">
              <a:latin typeface="Calibri Light"/>
              <a:cs typeface="Calibri Light"/>
            </a:endParaRPr>
          </a:p>
          <a:p>
            <a:pPr marL="26034"/>
            <a:r>
              <a:rPr sz="2800" dirty="0">
                <a:solidFill>
                  <a:srgbClr val="5A3470"/>
                </a:solidFill>
                <a:latin typeface="Calibri Light"/>
                <a:cs typeface="Calibri Light"/>
              </a:rPr>
              <a:t>+7</a:t>
            </a:r>
            <a:r>
              <a:rPr sz="2800" spc="-125" dirty="0">
                <a:solidFill>
                  <a:srgbClr val="5A3470"/>
                </a:solidFill>
                <a:latin typeface="Calibri Light"/>
                <a:cs typeface="Calibri Light"/>
              </a:rPr>
              <a:t> </a:t>
            </a:r>
            <a:r>
              <a:rPr sz="2800" spc="-10" dirty="0">
                <a:solidFill>
                  <a:srgbClr val="5A3470"/>
                </a:solidFill>
                <a:latin typeface="Calibri Light"/>
                <a:cs typeface="Calibri Light"/>
              </a:rPr>
              <a:t>(391)</a:t>
            </a:r>
            <a:r>
              <a:rPr sz="2800" spc="-114" dirty="0">
                <a:solidFill>
                  <a:srgbClr val="5A3470"/>
                </a:solidFill>
                <a:latin typeface="Calibri Light"/>
                <a:cs typeface="Calibri Light"/>
              </a:rPr>
              <a:t> </a:t>
            </a:r>
            <a:r>
              <a:rPr sz="2800" spc="-10" dirty="0" smtClean="0">
                <a:solidFill>
                  <a:srgbClr val="5A3470"/>
                </a:solidFill>
                <a:latin typeface="Calibri Light"/>
                <a:cs typeface="Calibri Light"/>
              </a:rPr>
              <a:t>234</a:t>
            </a:r>
            <a:r>
              <a:rPr lang="en-US" sz="2800" spc="-10" dirty="0" smtClean="0">
                <a:solidFill>
                  <a:srgbClr val="5A3470"/>
                </a:solidFill>
                <a:latin typeface="Calibri Light"/>
                <a:cs typeface="Calibri Light"/>
              </a:rPr>
              <a:t>0547</a:t>
            </a:r>
          </a:p>
          <a:p>
            <a:pPr marL="26034"/>
            <a:r>
              <a:rPr lang="ru-RU" sz="2800" spc="-10" dirty="0" smtClean="0">
                <a:solidFill>
                  <a:srgbClr val="5A3470"/>
                </a:solidFill>
                <a:latin typeface="Calibri Light"/>
                <a:cs typeface="Calibri Light"/>
              </a:rPr>
              <a:t>Винцукевич Рамиля Исламгалеевна, методист БЦИПО</a:t>
            </a:r>
            <a:endParaRPr sz="2800" dirty="0">
              <a:latin typeface="Calibri Light"/>
              <a:cs typeface="Calibri Ligh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6531" y="1129905"/>
            <a:ext cx="1967484" cy="195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16891"/>
            <a:ext cx="10210801" cy="803117"/>
          </a:xfrm>
          <a:prstGeom prst="rect">
            <a:avLst/>
          </a:prstGeom>
        </p:spPr>
        <p:txBody>
          <a:bodyPr vert="horz" wrap="square" lIns="0" tIns="368630" rIns="0" bIns="0" rtlCol="0">
            <a:spAutoFit/>
          </a:bodyPr>
          <a:lstStyle/>
          <a:p>
            <a:pPr marL="1804035">
              <a:spcBef>
                <a:spcPts val="95"/>
              </a:spcBef>
            </a:pPr>
            <a:r>
              <a:rPr sz="2800" b="1" u="sng" spc="-25" dirty="0">
                <a:solidFill>
                  <a:schemeClr val="accent4"/>
                </a:solidFill>
              </a:rPr>
              <a:t>Адаптация</a:t>
            </a:r>
            <a:r>
              <a:rPr sz="2800" b="1" u="sng" spc="-130" dirty="0">
                <a:solidFill>
                  <a:schemeClr val="accent4"/>
                </a:solidFill>
              </a:rPr>
              <a:t> </a:t>
            </a:r>
            <a:r>
              <a:rPr sz="2800" b="1" u="sng" spc="-10" dirty="0">
                <a:solidFill>
                  <a:schemeClr val="accent4"/>
                </a:solidFill>
              </a:rPr>
              <a:t>ОПОП</a:t>
            </a:r>
            <a:r>
              <a:rPr sz="2800" b="1" u="sng" spc="-120" dirty="0">
                <a:solidFill>
                  <a:schemeClr val="accent4"/>
                </a:solidFill>
              </a:rPr>
              <a:t> </a:t>
            </a:r>
            <a:r>
              <a:rPr sz="2800" b="1" u="sng" dirty="0">
                <a:solidFill>
                  <a:schemeClr val="accent4"/>
                </a:solidFill>
              </a:rPr>
              <a:t>СПО</a:t>
            </a:r>
            <a:r>
              <a:rPr sz="2800" b="1" u="sng" spc="-110" dirty="0">
                <a:solidFill>
                  <a:schemeClr val="accent4"/>
                </a:solidFill>
              </a:rPr>
              <a:t> </a:t>
            </a:r>
            <a:r>
              <a:rPr sz="2800" b="1" u="sng" spc="-10" dirty="0">
                <a:solidFill>
                  <a:schemeClr val="accent4"/>
                </a:solidFill>
              </a:rPr>
              <a:t>(Макет</a:t>
            </a:r>
            <a:r>
              <a:rPr sz="2800" b="1" u="sng" spc="-10" dirty="0">
                <a:solidFill>
                  <a:schemeClr val="accent4"/>
                </a:solidFill>
              </a:rPr>
              <a:t>)</a:t>
            </a:r>
            <a:r>
              <a:rPr sz="2800" b="1" u="sng" spc="-105" dirty="0">
                <a:solidFill>
                  <a:schemeClr val="accent4"/>
                </a:solidFill>
              </a:rPr>
              <a:t> </a:t>
            </a:r>
            <a:r>
              <a:rPr sz="2800" b="1" u="sng" dirty="0">
                <a:solidFill>
                  <a:schemeClr val="accent4"/>
                </a:solidFill>
              </a:rPr>
              <a:t>в</a:t>
            </a:r>
            <a:r>
              <a:rPr sz="2800" b="1" u="sng" spc="-95" dirty="0">
                <a:solidFill>
                  <a:schemeClr val="accent4"/>
                </a:solidFill>
              </a:rPr>
              <a:t> </a:t>
            </a:r>
            <a:r>
              <a:rPr sz="2800" b="1" u="sng" dirty="0">
                <a:solidFill>
                  <a:schemeClr val="accent4"/>
                </a:solidFill>
              </a:rPr>
              <a:t>АОП</a:t>
            </a:r>
            <a:r>
              <a:rPr sz="2800" b="1" u="sng" spc="-110" dirty="0">
                <a:solidFill>
                  <a:schemeClr val="accent4"/>
                </a:solidFill>
              </a:rPr>
              <a:t> </a:t>
            </a:r>
            <a:r>
              <a:rPr sz="2800" b="1" u="sng" spc="-25" dirty="0">
                <a:solidFill>
                  <a:schemeClr val="accent4"/>
                </a:solidFill>
              </a:rPr>
              <a:t>СПО</a:t>
            </a:r>
            <a:endParaRPr sz="2800" b="1" u="sng" dirty="0">
              <a:solidFill>
                <a:schemeClr val="accent4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77083" y="1178052"/>
            <a:ext cx="4987290" cy="5316220"/>
            <a:chOff x="1053083" y="1178052"/>
            <a:chExt cx="4987290" cy="5316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3083" y="1178052"/>
              <a:ext cx="3881628" cy="531571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67583" y="1478915"/>
              <a:ext cx="3272790" cy="1129665"/>
            </a:xfrm>
            <a:custGeom>
              <a:avLst/>
              <a:gdLst/>
              <a:ahLst/>
              <a:cxnLst/>
              <a:rect l="l" t="t" r="r" b="b"/>
              <a:pathLst>
                <a:path w="3272790" h="1129664">
                  <a:moveTo>
                    <a:pt x="74175" y="30096"/>
                  </a:moveTo>
                  <a:lnTo>
                    <a:pt x="70086" y="42069"/>
                  </a:lnTo>
                  <a:lnTo>
                    <a:pt x="3268345" y="1129664"/>
                  </a:lnTo>
                  <a:lnTo>
                    <a:pt x="3272536" y="1117600"/>
                  </a:lnTo>
                  <a:lnTo>
                    <a:pt x="74175" y="30096"/>
                  </a:lnTo>
                  <a:close/>
                </a:path>
                <a:path w="3272790" h="1129664">
                  <a:moveTo>
                    <a:pt x="84455" y="0"/>
                  </a:moveTo>
                  <a:lnTo>
                    <a:pt x="0" y="11557"/>
                  </a:lnTo>
                  <a:lnTo>
                    <a:pt x="59817" y="72136"/>
                  </a:lnTo>
                  <a:lnTo>
                    <a:pt x="70086" y="42069"/>
                  </a:lnTo>
                  <a:lnTo>
                    <a:pt x="58039" y="37973"/>
                  </a:lnTo>
                  <a:lnTo>
                    <a:pt x="62230" y="26035"/>
                  </a:lnTo>
                  <a:lnTo>
                    <a:pt x="75562" y="26035"/>
                  </a:lnTo>
                  <a:lnTo>
                    <a:pt x="84455" y="0"/>
                  </a:lnTo>
                  <a:close/>
                </a:path>
                <a:path w="3272790" h="1129664">
                  <a:moveTo>
                    <a:pt x="62230" y="26035"/>
                  </a:moveTo>
                  <a:lnTo>
                    <a:pt x="58039" y="37973"/>
                  </a:lnTo>
                  <a:lnTo>
                    <a:pt x="70086" y="42069"/>
                  </a:lnTo>
                  <a:lnTo>
                    <a:pt x="74175" y="30096"/>
                  </a:lnTo>
                  <a:lnTo>
                    <a:pt x="62230" y="26035"/>
                  </a:lnTo>
                  <a:close/>
                </a:path>
                <a:path w="3272790" h="1129664">
                  <a:moveTo>
                    <a:pt x="75562" y="26035"/>
                  </a:moveTo>
                  <a:lnTo>
                    <a:pt x="62230" y="26035"/>
                  </a:lnTo>
                  <a:lnTo>
                    <a:pt x="74175" y="30096"/>
                  </a:lnTo>
                  <a:lnTo>
                    <a:pt x="75562" y="26035"/>
                  </a:lnTo>
                  <a:close/>
                </a:path>
              </a:pathLst>
            </a:custGeom>
            <a:solidFill>
              <a:srgbClr val="868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135752" y="2546096"/>
            <a:ext cx="440880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Примерная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адаптированная</a:t>
            </a:r>
            <a:r>
              <a:rPr sz="14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образовательная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программа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929127" y="2208277"/>
            <a:ext cx="4168140" cy="3803015"/>
            <a:chOff x="1405127" y="2208276"/>
            <a:chExt cx="4168140" cy="3803015"/>
          </a:xfrm>
        </p:grpSpPr>
        <p:sp>
          <p:nvSpPr>
            <p:cNvPr id="8" name="object 8"/>
            <p:cNvSpPr/>
            <p:nvPr/>
          </p:nvSpPr>
          <p:spPr>
            <a:xfrm>
              <a:off x="1408175" y="4913376"/>
              <a:ext cx="3124200" cy="1094740"/>
            </a:xfrm>
            <a:custGeom>
              <a:avLst/>
              <a:gdLst/>
              <a:ahLst/>
              <a:cxnLst/>
              <a:rect l="l" t="t" r="r" b="b"/>
              <a:pathLst>
                <a:path w="3124200" h="1094739">
                  <a:moveTo>
                    <a:pt x="25908" y="51816"/>
                  </a:moveTo>
                  <a:lnTo>
                    <a:pt x="3073527" y="1043482"/>
                  </a:lnTo>
                </a:path>
                <a:path w="3124200" h="1094739">
                  <a:moveTo>
                    <a:pt x="0" y="1094701"/>
                  </a:moveTo>
                  <a:lnTo>
                    <a:pt x="3123819" y="0"/>
                  </a:lnTo>
                </a:path>
              </a:pathLst>
            </a:custGeom>
            <a:ln w="6096">
              <a:solidFill>
                <a:srgbClr val="8684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78123" y="2208276"/>
              <a:ext cx="2295525" cy="1570990"/>
            </a:xfrm>
            <a:custGeom>
              <a:avLst/>
              <a:gdLst/>
              <a:ahLst/>
              <a:cxnLst/>
              <a:rect l="l" t="t" r="r" b="b"/>
              <a:pathLst>
                <a:path w="2295525" h="1570989">
                  <a:moveTo>
                    <a:pt x="66498" y="37776"/>
                  </a:moveTo>
                  <a:lnTo>
                    <a:pt x="59373" y="48180"/>
                  </a:lnTo>
                  <a:lnTo>
                    <a:pt x="2287904" y="1570990"/>
                  </a:lnTo>
                  <a:lnTo>
                    <a:pt x="2295016" y="1560576"/>
                  </a:lnTo>
                  <a:lnTo>
                    <a:pt x="66498" y="37776"/>
                  </a:lnTo>
                  <a:close/>
                </a:path>
                <a:path w="2295525" h="1570989">
                  <a:moveTo>
                    <a:pt x="0" y="0"/>
                  </a:moveTo>
                  <a:lnTo>
                    <a:pt x="41401" y="74422"/>
                  </a:lnTo>
                  <a:lnTo>
                    <a:pt x="59373" y="48180"/>
                  </a:lnTo>
                  <a:lnTo>
                    <a:pt x="48895" y="41021"/>
                  </a:lnTo>
                  <a:lnTo>
                    <a:pt x="56006" y="30607"/>
                  </a:lnTo>
                  <a:lnTo>
                    <a:pt x="71408" y="30607"/>
                  </a:lnTo>
                  <a:lnTo>
                    <a:pt x="84454" y="11557"/>
                  </a:lnTo>
                  <a:lnTo>
                    <a:pt x="0" y="0"/>
                  </a:lnTo>
                  <a:close/>
                </a:path>
                <a:path w="2295525" h="1570989">
                  <a:moveTo>
                    <a:pt x="56006" y="30607"/>
                  </a:moveTo>
                  <a:lnTo>
                    <a:pt x="48895" y="41021"/>
                  </a:lnTo>
                  <a:lnTo>
                    <a:pt x="59373" y="48180"/>
                  </a:lnTo>
                  <a:lnTo>
                    <a:pt x="66498" y="37776"/>
                  </a:lnTo>
                  <a:lnTo>
                    <a:pt x="56006" y="30607"/>
                  </a:lnTo>
                  <a:close/>
                </a:path>
                <a:path w="2295525" h="1570989">
                  <a:moveTo>
                    <a:pt x="71408" y="30607"/>
                  </a:moveTo>
                  <a:lnTo>
                    <a:pt x="56006" y="30607"/>
                  </a:lnTo>
                  <a:lnTo>
                    <a:pt x="66498" y="37776"/>
                  </a:lnTo>
                  <a:lnTo>
                    <a:pt x="71408" y="30607"/>
                  </a:lnTo>
                  <a:close/>
                </a:path>
              </a:pathLst>
            </a:custGeom>
            <a:solidFill>
              <a:srgbClr val="868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337554" y="3839084"/>
            <a:ext cx="383984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Образовательная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Calibri"/>
                <a:cs typeface="Calibri"/>
              </a:rPr>
              <a:t>адаптированная</a:t>
            </a:r>
            <a:r>
              <a:rPr sz="1400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программа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0000"/>
                </a:solidFill>
                <a:latin typeface="Calibri"/>
                <a:cs typeface="Calibri"/>
              </a:rPr>
              <a:t>для </a:t>
            </a:r>
            <a:r>
              <a:rPr sz="1400" spc="-10" dirty="0">
                <a:solidFill>
                  <a:srgbClr val="FF0000"/>
                </a:solidFill>
                <a:latin typeface="Calibri"/>
                <a:cs typeface="Calibri"/>
              </a:rPr>
              <a:t>обучающихся</a:t>
            </a:r>
            <a:r>
              <a:rPr sz="14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с</a:t>
            </a:r>
            <a:r>
              <a:rPr sz="14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Calibri"/>
                <a:cs typeface="Calibri"/>
              </a:rPr>
              <a:t>нарушением</a:t>
            </a:r>
            <a:r>
              <a:rPr sz="14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зрения</a:t>
            </a:r>
            <a:r>
              <a:rPr sz="1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(слуха,</a:t>
            </a:r>
            <a:r>
              <a:rPr sz="14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FF0000"/>
                </a:solidFill>
                <a:latin typeface="Calibri"/>
                <a:cs typeface="Calibri"/>
              </a:rPr>
              <a:t>ОДА, </a:t>
            </a:r>
            <a:r>
              <a:rPr sz="1400" dirty="0">
                <a:solidFill>
                  <a:srgbClr val="FF0000"/>
                </a:solidFill>
                <a:latin typeface="Calibri"/>
                <a:cs typeface="Calibri"/>
              </a:rPr>
              <a:t>соматические</a:t>
            </a:r>
            <a:r>
              <a:rPr sz="14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Calibri"/>
                <a:cs typeface="Calibri"/>
              </a:rPr>
              <a:t>заболевания)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52700" y="868680"/>
            <a:ext cx="3849370" cy="5339080"/>
            <a:chOff x="1028700" y="868680"/>
            <a:chExt cx="3849370" cy="5339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8700" y="868680"/>
              <a:ext cx="3846576" cy="53385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65148" y="5190744"/>
              <a:ext cx="3309620" cy="579755"/>
            </a:xfrm>
            <a:custGeom>
              <a:avLst/>
              <a:gdLst/>
              <a:ahLst/>
              <a:cxnLst/>
              <a:rect l="l" t="t" r="r" b="b"/>
              <a:pathLst>
                <a:path w="3309620" h="579754">
                  <a:moveTo>
                    <a:pt x="64008" y="25907"/>
                  </a:moveTo>
                  <a:lnTo>
                    <a:pt x="3309492" y="579704"/>
                  </a:lnTo>
                </a:path>
                <a:path w="3309620" h="579754">
                  <a:moveTo>
                    <a:pt x="0" y="573112"/>
                  </a:moveTo>
                  <a:lnTo>
                    <a:pt x="3213227" y="0"/>
                  </a:lnTo>
                </a:path>
              </a:pathLst>
            </a:custGeom>
            <a:ln w="6096">
              <a:solidFill>
                <a:srgbClr val="8684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301740" y="772668"/>
            <a:ext cx="4312920" cy="5948680"/>
            <a:chOff x="4777740" y="772668"/>
            <a:chExt cx="4312920" cy="5948680"/>
          </a:xfrm>
        </p:grpSpPr>
        <p:sp>
          <p:nvSpPr>
            <p:cNvPr id="6" name="object 6"/>
            <p:cNvSpPr/>
            <p:nvPr/>
          </p:nvSpPr>
          <p:spPr>
            <a:xfrm>
              <a:off x="6690360" y="1010411"/>
              <a:ext cx="643890" cy="0"/>
            </a:xfrm>
            <a:custGeom>
              <a:avLst/>
              <a:gdLst/>
              <a:ahLst/>
              <a:cxnLst/>
              <a:rect l="l" t="t" r="r" b="b"/>
              <a:pathLst>
                <a:path w="643890">
                  <a:moveTo>
                    <a:pt x="0" y="0"/>
                  </a:moveTo>
                  <a:lnTo>
                    <a:pt x="643890" y="0"/>
                  </a:lnTo>
                </a:path>
              </a:pathLst>
            </a:custGeom>
            <a:ln w="6096">
              <a:solidFill>
                <a:srgbClr val="8684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77740" y="772668"/>
              <a:ext cx="4312920" cy="594817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276600" y="335915"/>
            <a:ext cx="47244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Содержание,</a:t>
            </a:r>
            <a:r>
              <a:rPr sz="2000" spc="-7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соответствующее</a:t>
            </a:r>
            <a:r>
              <a:rPr sz="2000" spc="-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АОП</a:t>
            </a:r>
            <a:r>
              <a:rPr sz="2000" spc="-7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0632" y="379475"/>
            <a:ext cx="3499104" cy="36195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670550" y="289559"/>
            <a:ext cx="4585970" cy="5439410"/>
            <a:chOff x="4146550" y="289559"/>
            <a:chExt cx="4585970" cy="543941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2519" y="289559"/>
              <a:ext cx="3810000" cy="54391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146550" y="4920995"/>
              <a:ext cx="848994" cy="513715"/>
            </a:xfrm>
            <a:custGeom>
              <a:avLst/>
              <a:gdLst/>
              <a:ahLst/>
              <a:cxnLst/>
              <a:rect l="l" t="t" r="r" b="b"/>
              <a:pathLst>
                <a:path w="848995" h="513714">
                  <a:moveTo>
                    <a:pt x="779878" y="33808"/>
                  </a:moveTo>
                  <a:lnTo>
                    <a:pt x="0" y="502411"/>
                  </a:lnTo>
                  <a:lnTo>
                    <a:pt x="6603" y="513206"/>
                  </a:lnTo>
                  <a:lnTo>
                    <a:pt x="786398" y="44654"/>
                  </a:lnTo>
                  <a:lnTo>
                    <a:pt x="779878" y="33808"/>
                  </a:lnTo>
                  <a:close/>
                </a:path>
                <a:path w="848995" h="513714">
                  <a:moveTo>
                    <a:pt x="831119" y="27304"/>
                  </a:moveTo>
                  <a:lnTo>
                    <a:pt x="790701" y="27304"/>
                  </a:lnTo>
                  <a:lnTo>
                    <a:pt x="797305" y="38099"/>
                  </a:lnTo>
                  <a:lnTo>
                    <a:pt x="786398" y="44654"/>
                  </a:lnTo>
                  <a:lnTo>
                    <a:pt x="802766" y="71881"/>
                  </a:lnTo>
                  <a:lnTo>
                    <a:pt x="831119" y="27304"/>
                  </a:lnTo>
                  <a:close/>
                </a:path>
                <a:path w="848995" h="513714">
                  <a:moveTo>
                    <a:pt x="790701" y="27304"/>
                  </a:moveTo>
                  <a:lnTo>
                    <a:pt x="779878" y="33808"/>
                  </a:lnTo>
                  <a:lnTo>
                    <a:pt x="786398" y="44654"/>
                  </a:lnTo>
                  <a:lnTo>
                    <a:pt x="797305" y="38099"/>
                  </a:lnTo>
                  <a:lnTo>
                    <a:pt x="790701" y="27304"/>
                  </a:lnTo>
                  <a:close/>
                </a:path>
                <a:path w="848995" h="513714">
                  <a:moveTo>
                    <a:pt x="848487" y="0"/>
                  </a:moveTo>
                  <a:lnTo>
                    <a:pt x="763524" y="6603"/>
                  </a:lnTo>
                  <a:lnTo>
                    <a:pt x="779878" y="33808"/>
                  </a:lnTo>
                  <a:lnTo>
                    <a:pt x="790701" y="27304"/>
                  </a:lnTo>
                  <a:lnTo>
                    <a:pt x="831119" y="27304"/>
                  </a:lnTo>
                  <a:lnTo>
                    <a:pt x="848487" y="0"/>
                  </a:lnTo>
                  <a:close/>
                </a:path>
              </a:pathLst>
            </a:custGeom>
            <a:solidFill>
              <a:srgbClr val="868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589378" y="4327016"/>
            <a:ext cx="3075305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Нормативно-</a:t>
            </a:r>
            <a:r>
              <a:rPr sz="1400" dirty="0">
                <a:latin typeface="Calibri"/>
                <a:cs typeface="Calibri"/>
              </a:rPr>
              <a:t>правовую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основу</a:t>
            </a:r>
            <a:endParaRPr sz="1400">
              <a:latin typeface="Calibri"/>
              <a:cs typeface="Calibri"/>
            </a:endParaRPr>
          </a:p>
          <a:p>
            <a:pPr marL="12700"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разработки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АООП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СПО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составляют</a:t>
            </a:r>
            <a:endParaRPr sz="1400">
              <a:latin typeface="Calibri"/>
              <a:cs typeface="Calibri"/>
            </a:endParaRPr>
          </a:p>
          <a:p>
            <a:pPr marL="12700"/>
            <a:r>
              <a:rPr sz="1400" dirty="0">
                <a:latin typeface="Calibri"/>
                <a:cs typeface="Calibri"/>
              </a:rPr>
              <a:t>правовые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документы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указанные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п.1.2.</a:t>
            </a:r>
            <a:endParaRPr sz="1400">
              <a:latin typeface="Calibri"/>
              <a:cs typeface="Calibri"/>
            </a:endParaRPr>
          </a:p>
          <a:p>
            <a:pPr marL="12700"/>
            <a:r>
              <a:rPr sz="1400" dirty="0">
                <a:latin typeface="Calibri"/>
                <a:cs typeface="Calibri"/>
              </a:rPr>
              <a:t>настоящих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методических</a:t>
            </a:r>
            <a:endParaRPr sz="1400">
              <a:latin typeface="Calibri"/>
              <a:cs typeface="Calibri"/>
            </a:endParaRPr>
          </a:p>
          <a:p>
            <a:pPr marL="12700"/>
            <a:r>
              <a:rPr sz="1400" spc="-10" dirty="0">
                <a:latin typeface="Calibri"/>
                <a:cs typeface="Calibri"/>
              </a:rPr>
              <a:t>рекомендаций,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а также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Устав</a:t>
            </a:r>
            <a:endParaRPr sz="1400">
              <a:latin typeface="Calibri"/>
              <a:cs typeface="Calibri"/>
            </a:endParaRPr>
          </a:p>
          <a:p>
            <a:pPr marL="12700" marR="142240"/>
            <a:r>
              <a:rPr sz="1400" spc="-10" dirty="0">
                <a:latin typeface="Calibri"/>
                <a:cs typeface="Calibri"/>
              </a:rPr>
              <a:t>образовательной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организации и</a:t>
            </a:r>
            <a:r>
              <a:rPr sz="1400" spc="-20" dirty="0">
                <a:latin typeface="Calibri"/>
                <a:cs typeface="Calibri"/>
              </a:rPr>
              <a:t> иные </a:t>
            </a:r>
            <a:r>
              <a:rPr sz="1400" spc="-10" dirty="0">
                <a:latin typeface="Calibri"/>
                <a:cs typeface="Calibri"/>
              </a:rPr>
              <a:t>локальные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нормативные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акты, </a:t>
            </a:r>
            <a:r>
              <a:rPr sz="1400" spc="-10" dirty="0">
                <a:latin typeface="Calibri"/>
                <a:cs typeface="Calibri"/>
              </a:rPr>
              <a:t>содержащие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нормы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организации</a:t>
            </a:r>
            <a:endParaRPr sz="1400">
              <a:latin typeface="Calibri"/>
              <a:cs typeface="Calibri"/>
            </a:endParaRPr>
          </a:p>
          <a:p>
            <a:pPr marL="12700"/>
            <a:r>
              <a:rPr sz="1400" spc="-10" dirty="0">
                <a:latin typeface="Calibri"/>
                <a:cs typeface="Calibri"/>
              </a:rPr>
              <a:t>получения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образования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обучающимися</a:t>
            </a:r>
            <a:endParaRPr sz="1400">
              <a:latin typeface="Calibri"/>
              <a:cs typeface="Calibri"/>
            </a:endParaRPr>
          </a:p>
          <a:p>
            <a:pPr marL="12700"/>
            <a:r>
              <a:rPr sz="1400" dirty="0">
                <a:latin typeface="Calibri"/>
                <a:cs typeface="Calibri"/>
              </a:rPr>
              <a:t>с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инвалидностью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ОВЗ.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9653" y="783337"/>
            <a:ext cx="3898391" cy="267309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187952" y="3558540"/>
            <a:ext cx="316865" cy="496570"/>
          </a:xfrm>
          <a:custGeom>
            <a:avLst/>
            <a:gdLst/>
            <a:ahLst/>
            <a:cxnLst/>
            <a:rect l="l" t="t" r="r" b="b"/>
            <a:pathLst>
              <a:path w="316864" h="496570">
                <a:moveTo>
                  <a:pt x="46027" y="61028"/>
                </a:moveTo>
                <a:lnTo>
                  <a:pt x="35359" y="67761"/>
                </a:lnTo>
                <a:lnTo>
                  <a:pt x="305943" y="496062"/>
                </a:lnTo>
                <a:lnTo>
                  <a:pt x="316611" y="489204"/>
                </a:lnTo>
                <a:lnTo>
                  <a:pt x="46027" y="61028"/>
                </a:lnTo>
                <a:close/>
              </a:path>
              <a:path w="316864" h="496570">
                <a:moveTo>
                  <a:pt x="0" y="0"/>
                </a:moveTo>
                <a:lnTo>
                  <a:pt x="8509" y="84709"/>
                </a:lnTo>
                <a:lnTo>
                  <a:pt x="35359" y="67761"/>
                </a:lnTo>
                <a:lnTo>
                  <a:pt x="28575" y="57023"/>
                </a:lnTo>
                <a:lnTo>
                  <a:pt x="39243" y="50292"/>
                </a:lnTo>
                <a:lnTo>
                  <a:pt x="63038" y="50292"/>
                </a:lnTo>
                <a:lnTo>
                  <a:pt x="72898" y="44069"/>
                </a:lnTo>
                <a:lnTo>
                  <a:pt x="0" y="0"/>
                </a:lnTo>
                <a:close/>
              </a:path>
              <a:path w="316864" h="496570">
                <a:moveTo>
                  <a:pt x="39243" y="50292"/>
                </a:moveTo>
                <a:lnTo>
                  <a:pt x="28575" y="57023"/>
                </a:lnTo>
                <a:lnTo>
                  <a:pt x="35359" y="67761"/>
                </a:lnTo>
                <a:lnTo>
                  <a:pt x="46027" y="61028"/>
                </a:lnTo>
                <a:lnTo>
                  <a:pt x="39243" y="50292"/>
                </a:lnTo>
                <a:close/>
              </a:path>
              <a:path w="316864" h="496570">
                <a:moveTo>
                  <a:pt x="63038" y="50292"/>
                </a:moveTo>
                <a:lnTo>
                  <a:pt x="39243" y="50292"/>
                </a:lnTo>
                <a:lnTo>
                  <a:pt x="46027" y="61028"/>
                </a:lnTo>
                <a:lnTo>
                  <a:pt x="63038" y="50292"/>
                </a:lnTo>
                <a:close/>
              </a:path>
            </a:pathLst>
          </a:custGeom>
          <a:solidFill>
            <a:srgbClr val="868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16174" y="4174947"/>
            <a:ext cx="25450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указываются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термины,</a:t>
            </a:r>
            <a:endParaRPr sz="1600">
              <a:latin typeface="Calibri"/>
              <a:cs typeface="Calibri"/>
            </a:endParaRPr>
          </a:p>
          <a:p>
            <a:pPr marL="96520" marR="86995" algn="ctr">
              <a:spcBef>
                <a:spcPts val="5"/>
              </a:spcBef>
            </a:pPr>
            <a:r>
              <a:rPr sz="1600" spc="-10" dirty="0">
                <a:latin typeface="Calibri"/>
                <a:cs typeface="Calibri"/>
              </a:rPr>
              <a:t>определения,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сокращения, использованные</a:t>
            </a:r>
            <a:endParaRPr sz="1600">
              <a:latin typeface="Calibri"/>
              <a:cs typeface="Calibri"/>
            </a:endParaRPr>
          </a:p>
          <a:p>
            <a:pPr marL="12700" marR="5080" indent="-1270" algn="ctr"/>
            <a:r>
              <a:rPr sz="1600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 адаптированной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основной образовательной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программе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466332" y="342900"/>
            <a:ext cx="3944620" cy="6329680"/>
            <a:chOff x="4942332" y="342900"/>
            <a:chExt cx="3944620" cy="63296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00244" y="342900"/>
              <a:ext cx="3770376" cy="32156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2332" y="3456432"/>
              <a:ext cx="3828288" cy="22692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72812" y="5725667"/>
              <a:ext cx="3913632" cy="94640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4851" y="1074420"/>
            <a:ext cx="4070604" cy="47091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1600" y="16891"/>
            <a:ext cx="8153400" cy="1417439"/>
          </a:xfrm>
          <a:prstGeom prst="rect">
            <a:avLst/>
          </a:prstGeom>
        </p:spPr>
        <p:txBody>
          <a:bodyPr vert="horz" wrap="square" lIns="0" tIns="580771" rIns="0" bIns="0" rtlCol="0">
            <a:spAutoFit/>
          </a:bodyPr>
          <a:lstStyle/>
          <a:p>
            <a:pPr marL="4849495" marR="5080" indent="585470">
              <a:spcBef>
                <a:spcPts val="100"/>
              </a:spcBef>
            </a:pPr>
            <a:r>
              <a:rPr sz="1800" dirty="0">
                <a:solidFill>
                  <a:schemeClr val="accent4"/>
                </a:solidFill>
                <a:latin typeface="Times New Roman"/>
                <a:cs typeface="Times New Roman"/>
              </a:rPr>
              <a:t>Раздел</a:t>
            </a:r>
            <a:r>
              <a:rPr sz="1800" spc="-30" dirty="0">
                <a:solidFill>
                  <a:schemeClr val="accent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accent4"/>
                </a:solidFill>
                <a:latin typeface="Times New Roman"/>
                <a:cs typeface="Times New Roman"/>
              </a:rPr>
              <a:t>3.</a:t>
            </a:r>
            <a:r>
              <a:rPr sz="1800" spc="-40" dirty="0">
                <a:solidFill>
                  <a:schemeClr val="accent4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4"/>
                </a:solidFill>
                <a:latin typeface="Times New Roman"/>
                <a:cs typeface="Times New Roman"/>
              </a:rPr>
              <a:t>Характеристика </a:t>
            </a:r>
            <a:r>
              <a:rPr sz="1800" dirty="0">
                <a:solidFill>
                  <a:schemeClr val="accent4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1800" spc="-55" dirty="0">
                <a:solidFill>
                  <a:schemeClr val="accent4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chemeClr val="accent4"/>
                </a:solidFill>
                <a:latin typeface="Times New Roman"/>
                <a:cs typeface="Times New Roman"/>
              </a:rPr>
              <a:t>деятельности</a:t>
            </a:r>
            <a:endParaRPr sz="1800" dirty="0">
              <a:solidFill>
                <a:schemeClr val="accent4"/>
              </a:solidFill>
              <a:latin typeface="Times New Roman"/>
              <a:cs typeface="Times New Roman"/>
            </a:endParaRPr>
          </a:p>
          <a:p>
            <a:pPr marL="5873750"/>
            <a:r>
              <a:rPr sz="1800" spc="-10" dirty="0">
                <a:solidFill>
                  <a:schemeClr val="accent4"/>
                </a:solidFill>
                <a:latin typeface="Times New Roman"/>
                <a:cs typeface="Times New Roman"/>
              </a:rPr>
              <a:t>выпускника</a:t>
            </a:r>
            <a:endParaRPr sz="1800" dirty="0">
              <a:solidFill>
                <a:schemeClr val="accent4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47765" y="1682622"/>
            <a:ext cx="3730625" cy="45833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355" marR="445134" indent="135890"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Раздел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4.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Times New Roman"/>
                <a:cs typeface="Times New Roman"/>
              </a:rPr>
              <a:t>Результаты</a:t>
            </a:r>
            <a:r>
              <a:rPr spc="-4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освоения образовательной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программы</a:t>
            </a:r>
            <a:endParaRPr>
              <a:latin typeface="Times New Roman"/>
              <a:cs typeface="Times New Roman"/>
            </a:endParaRPr>
          </a:p>
          <a:p>
            <a:pPr marR="132715" algn="ctr">
              <a:spcBef>
                <a:spcPts val="1680"/>
              </a:spcBef>
            </a:pPr>
            <a:r>
              <a:rPr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</a:t>
            </a:r>
            <a:r>
              <a:rPr b="1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меняем</a:t>
            </a:r>
            <a:endParaRPr>
              <a:latin typeface="Times New Roman"/>
              <a:cs typeface="Times New Roman"/>
            </a:endParaRPr>
          </a:p>
          <a:p>
            <a:pPr>
              <a:spcBef>
                <a:spcPts val="65"/>
              </a:spcBef>
            </a:pPr>
            <a:endParaRPr>
              <a:latin typeface="Times New Roman"/>
              <a:cs typeface="Times New Roman"/>
            </a:endParaRPr>
          </a:p>
          <a:p>
            <a:pPr marL="350520" marR="144145" indent="252729"/>
            <a:r>
              <a:rPr sz="1400" b="1" i="1" dirty="0">
                <a:latin typeface="Times New Roman"/>
                <a:cs typeface="Times New Roman"/>
              </a:rPr>
              <a:t>По</a:t>
            </a:r>
            <a:r>
              <a:rPr sz="1400" b="1" i="1" spc="-35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окончании</a:t>
            </a:r>
            <a:r>
              <a:rPr sz="1400" b="1" i="1" spc="-5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обучения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выпускники</a:t>
            </a:r>
            <a:r>
              <a:rPr sz="1400" b="1" i="1" spc="-35" dirty="0">
                <a:latin typeface="Times New Roman"/>
                <a:cs typeface="Times New Roman"/>
              </a:rPr>
              <a:t> </a:t>
            </a:r>
            <a:r>
              <a:rPr sz="1400" b="1" i="1" spc="-50" dirty="0">
                <a:latin typeface="Times New Roman"/>
                <a:cs typeface="Times New Roman"/>
              </a:rPr>
              <a:t>с </a:t>
            </a:r>
            <a:r>
              <a:rPr sz="1400" b="1" i="1" dirty="0">
                <a:latin typeface="Times New Roman"/>
                <a:cs typeface="Times New Roman"/>
              </a:rPr>
              <a:t>инвалидностью</a:t>
            </a:r>
            <a:r>
              <a:rPr sz="1400" b="1" i="1" spc="-6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и/или</a:t>
            </a:r>
            <a:r>
              <a:rPr sz="1400" b="1" i="1" spc="-4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ограниченными</a:t>
            </a:r>
            <a:endParaRPr sz="1400">
              <a:latin typeface="Times New Roman"/>
              <a:cs typeface="Times New Roman"/>
            </a:endParaRPr>
          </a:p>
          <a:p>
            <a:pPr marL="12700" marR="5080" algn="ctr"/>
            <a:r>
              <a:rPr sz="1400" b="1" i="1" spc="-10" dirty="0">
                <a:latin typeface="Times New Roman"/>
                <a:cs typeface="Times New Roman"/>
              </a:rPr>
              <a:t>возможностями</a:t>
            </a:r>
            <a:r>
              <a:rPr sz="1400" b="1" i="1" spc="-6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здоровья</a:t>
            </a:r>
            <a:r>
              <a:rPr sz="1400" b="1" i="1" spc="-6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должны</a:t>
            </a:r>
            <a:r>
              <a:rPr sz="1400" b="1" i="1" spc="-4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освоить</a:t>
            </a:r>
            <a:r>
              <a:rPr sz="1400" b="1" i="1" spc="-70" dirty="0">
                <a:latin typeface="Times New Roman"/>
                <a:cs typeface="Times New Roman"/>
              </a:rPr>
              <a:t> </a:t>
            </a:r>
            <a:r>
              <a:rPr sz="1400" b="1" i="1" spc="-25" dirty="0">
                <a:latin typeface="Times New Roman"/>
                <a:cs typeface="Times New Roman"/>
              </a:rPr>
              <a:t>те </a:t>
            </a:r>
            <a:r>
              <a:rPr sz="1400" b="1" i="1" dirty="0">
                <a:latin typeface="Times New Roman"/>
                <a:cs typeface="Times New Roman"/>
              </a:rPr>
              <a:t>же</a:t>
            </a:r>
            <a:r>
              <a:rPr sz="1400" b="1" i="1" spc="-2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области</a:t>
            </a:r>
            <a:r>
              <a:rPr sz="1400" b="1" i="1" spc="-6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и</a:t>
            </a:r>
            <a:r>
              <a:rPr sz="1400" b="1" i="1" spc="-2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объекты</a:t>
            </a:r>
            <a:r>
              <a:rPr sz="1400" b="1" i="1" spc="-6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профессиональной</a:t>
            </a:r>
            <a:endParaRPr sz="1400">
              <a:latin typeface="Times New Roman"/>
              <a:cs typeface="Times New Roman"/>
            </a:endParaRPr>
          </a:p>
          <a:p>
            <a:pPr marL="48895" marR="38100" algn="ctr"/>
            <a:r>
              <a:rPr sz="1400" b="1" i="1" spc="-10" dirty="0">
                <a:latin typeface="Times New Roman"/>
                <a:cs typeface="Times New Roman"/>
              </a:rPr>
              <a:t>деятельности,</a:t>
            </a:r>
            <a:r>
              <a:rPr sz="1400" b="1" i="1" spc="-5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что</a:t>
            </a:r>
            <a:r>
              <a:rPr sz="1400" b="1" i="1" spc="-3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и остальные</a:t>
            </a:r>
            <a:r>
              <a:rPr sz="1400" b="1" i="1" spc="-3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выпускники, </a:t>
            </a:r>
            <a:r>
              <a:rPr sz="1400" b="1" i="1" dirty="0">
                <a:latin typeface="Times New Roman"/>
                <a:cs typeface="Times New Roman"/>
              </a:rPr>
              <a:t>и</a:t>
            </a:r>
            <a:r>
              <a:rPr sz="1400" b="1" i="1" spc="-1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быть</a:t>
            </a:r>
            <a:r>
              <a:rPr sz="1400" b="1" i="1" spc="-5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готовыми</a:t>
            </a:r>
            <a:r>
              <a:rPr sz="1400" b="1" i="1" spc="-4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к</a:t>
            </a:r>
            <a:r>
              <a:rPr sz="1400" b="1" i="1" spc="-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выполнению</a:t>
            </a:r>
            <a:r>
              <a:rPr sz="1400" b="1" i="1" spc="-40" dirty="0">
                <a:latin typeface="Times New Roman"/>
                <a:cs typeface="Times New Roman"/>
              </a:rPr>
              <a:t> </a:t>
            </a:r>
            <a:r>
              <a:rPr sz="1400" b="1" i="1" spc="-20" dirty="0">
                <a:latin typeface="Times New Roman"/>
                <a:cs typeface="Times New Roman"/>
              </a:rPr>
              <a:t>всех </a:t>
            </a:r>
            <a:r>
              <a:rPr sz="1400" b="1" i="1" spc="-10" dirty="0">
                <a:latin typeface="Times New Roman"/>
                <a:cs typeface="Times New Roman"/>
              </a:rPr>
              <a:t>обозначенных</a:t>
            </a:r>
            <a:r>
              <a:rPr sz="1400" b="1" i="1" spc="-2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в</a:t>
            </a:r>
            <a:r>
              <a:rPr sz="1400" b="1" i="1" spc="-2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ФГОС</a:t>
            </a:r>
            <a:r>
              <a:rPr sz="1400" b="1" i="1" spc="-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СПО</a:t>
            </a:r>
            <a:r>
              <a:rPr sz="1400" b="1" i="1" spc="-20" dirty="0">
                <a:latin typeface="Times New Roman"/>
                <a:cs typeface="Times New Roman"/>
              </a:rPr>
              <a:t> видов</a:t>
            </a:r>
            <a:endParaRPr sz="1400">
              <a:latin typeface="Times New Roman"/>
              <a:cs typeface="Times New Roman"/>
            </a:endParaRPr>
          </a:p>
          <a:p>
            <a:pPr marL="448309" marR="437515" algn="ctr"/>
            <a:r>
              <a:rPr sz="1400" b="1" i="1" spc="-10" dirty="0">
                <a:latin typeface="Times New Roman"/>
                <a:cs typeface="Times New Roman"/>
              </a:rPr>
              <a:t>деятельности.</a:t>
            </a:r>
            <a:r>
              <a:rPr sz="1400" b="1" i="1" spc="-40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Вводить</a:t>
            </a:r>
            <a:r>
              <a:rPr sz="1400" b="1" i="1" spc="-35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какие-</a:t>
            </a:r>
            <a:r>
              <a:rPr sz="1400" b="1" i="1" spc="-20" dirty="0">
                <a:latin typeface="Times New Roman"/>
                <a:cs typeface="Times New Roman"/>
              </a:rPr>
              <a:t>либо </a:t>
            </a:r>
            <a:r>
              <a:rPr sz="1400" b="1" i="1" dirty="0">
                <a:latin typeface="Times New Roman"/>
                <a:cs typeface="Times New Roman"/>
              </a:rPr>
              <a:t>дифференциации</a:t>
            </a:r>
            <a:r>
              <a:rPr sz="1400" b="1" i="1" spc="-5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и</a:t>
            </a:r>
            <a:r>
              <a:rPr sz="1400" b="1" i="1" spc="-10" dirty="0">
                <a:latin typeface="Times New Roman"/>
                <a:cs typeface="Times New Roman"/>
              </a:rPr>
              <a:t> ограничения</a:t>
            </a:r>
            <a:endParaRPr sz="1400">
              <a:latin typeface="Times New Roman"/>
              <a:cs typeface="Times New Roman"/>
            </a:endParaRPr>
          </a:p>
          <a:p>
            <a:pPr marL="20320" marR="12065" algn="ctr"/>
            <a:r>
              <a:rPr sz="1400" b="1" i="1" dirty="0">
                <a:latin typeface="Times New Roman"/>
                <a:cs typeface="Times New Roman"/>
              </a:rPr>
              <a:t>в</a:t>
            </a:r>
            <a:r>
              <a:rPr sz="1400" b="1" i="1" spc="1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адаптированных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основных </a:t>
            </a:r>
            <a:r>
              <a:rPr sz="1400" b="1" i="1" spc="-10" dirty="0">
                <a:latin typeface="Times New Roman"/>
                <a:cs typeface="Times New Roman"/>
              </a:rPr>
              <a:t>образовательных </a:t>
            </a:r>
            <a:r>
              <a:rPr sz="1400" b="1" i="1" dirty="0">
                <a:latin typeface="Times New Roman"/>
                <a:cs typeface="Times New Roman"/>
              </a:rPr>
              <a:t>программах</a:t>
            </a:r>
            <a:r>
              <a:rPr sz="1400" b="1" i="1" spc="-5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среднего</a:t>
            </a:r>
            <a:r>
              <a:rPr sz="1400" b="1" i="1" spc="-4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профессионального образования</a:t>
            </a:r>
            <a:r>
              <a:rPr sz="1400" b="1" i="1" spc="-4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в</a:t>
            </a:r>
            <a:r>
              <a:rPr sz="1400" b="1" i="1" spc="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отношении</a:t>
            </a:r>
            <a:r>
              <a:rPr sz="1400" b="1" i="1" spc="-55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профессиональной </a:t>
            </a:r>
            <a:r>
              <a:rPr sz="1400" b="1" i="1" dirty="0">
                <a:latin typeface="Times New Roman"/>
                <a:cs typeface="Times New Roman"/>
              </a:rPr>
              <a:t>деятельности</a:t>
            </a:r>
            <a:r>
              <a:rPr sz="1400" b="1" i="1" spc="-7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выпускников</a:t>
            </a:r>
            <a:r>
              <a:rPr sz="1400" b="1" i="1" spc="-5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инвалидов</a:t>
            </a:r>
            <a:r>
              <a:rPr sz="1400" b="1" i="1" spc="-65" dirty="0">
                <a:latin typeface="Times New Roman"/>
                <a:cs typeface="Times New Roman"/>
              </a:rPr>
              <a:t> </a:t>
            </a:r>
            <a:r>
              <a:rPr sz="1400" b="1" i="1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87960" marR="179070" indent="471170">
              <a:spcBef>
                <a:spcPts val="5"/>
              </a:spcBef>
            </a:pPr>
            <a:r>
              <a:rPr sz="1400" b="1" i="1" dirty="0">
                <a:latin typeface="Times New Roman"/>
                <a:cs typeface="Times New Roman"/>
              </a:rPr>
              <a:t>выпускников</a:t>
            </a:r>
            <a:r>
              <a:rPr sz="1400" b="1" i="1" spc="-5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с</a:t>
            </a:r>
            <a:r>
              <a:rPr sz="1400" b="1" i="1" spc="-4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ограниченными возможностями</a:t>
            </a:r>
            <a:r>
              <a:rPr sz="1400" b="1" i="1" spc="-4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здоровья</a:t>
            </a:r>
            <a:r>
              <a:rPr sz="1400" b="1" i="1" spc="-35" dirty="0">
                <a:latin typeface="Times New Roman"/>
                <a:cs typeface="Times New Roman"/>
              </a:rPr>
              <a:t> </a:t>
            </a:r>
            <a:r>
              <a:rPr sz="1400" b="1" i="1" dirty="0">
                <a:latin typeface="Times New Roman"/>
                <a:cs typeface="Times New Roman"/>
              </a:rPr>
              <a:t>не</a:t>
            </a:r>
            <a:r>
              <a:rPr sz="1400" b="1" i="1" spc="-15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допускается.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43912" y="2065400"/>
            <a:ext cx="696150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Данный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раздел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предполагает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заполнение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двух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подразделов:</a:t>
            </a:r>
            <a:endParaRPr sz="1600">
              <a:latin typeface="Calibri"/>
              <a:cs typeface="Calibri"/>
            </a:endParaRPr>
          </a:p>
          <a:p>
            <a:pPr marL="12700" marR="5080" indent="45720" algn="just"/>
            <a:r>
              <a:rPr sz="1600" dirty="0">
                <a:solidFill>
                  <a:srgbClr val="5A3470"/>
                </a:solidFill>
                <a:latin typeface="Calibri"/>
                <a:cs typeface="Calibri"/>
              </a:rPr>
              <a:t>«учебный</a:t>
            </a:r>
            <a:r>
              <a:rPr sz="1600" spc="185" dirty="0">
                <a:solidFill>
                  <a:srgbClr val="5A347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5A3470"/>
                </a:solidFill>
                <a:latin typeface="Calibri"/>
                <a:cs typeface="Calibri"/>
              </a:rPr>
              <a:t>план»</a:t>
            </a:r>
            <a:r>
              <a:rPr sz="1600" spc="195" dirty="0">
                <a:solidFill>
                  <a:srgbClr val="5A3470"/>
                </a:solidFill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190" dirty="0"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5A3470"/>
                </a:solidFill>
                <a:latin typeface="Calibri"/>
                <a:cs typeface="Calibri"/>
              </a:rPr>
              <a:t>«календарный</a:t>
            </a:r>
            <a:r>
              <a:rPr sz="1600" spc="185" dirty="0">
                <a:solidFill>
                  <a:srgbClr val="5A347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5A3470"/>
                </a:solidFill>
                <a:latin typeface="Calibri"/>
                <a:cs typeface="Calibri"/>
              </a:rPr>
              <a:t>учебный</a:t>
            </a:r>
            <a:r>
              <a:rPr sz="1600" spc="185" dirty="0">
                <a:solidFill>
                  <a:srgbClr val="5A347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5A3470"/>
                </a:solidFill>
                <a:latin typeface="Calibri"/>
                <a:cs typeface="Calibri"/>
              </a:rPr>
              <a:t>график»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1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которые</a:t>
            </a:r>
            <a:r>
              <a:rPr sz="1600" spc="1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связаны</a:t>
            </a:r>
            <a:r>
              <a:rPr sz="1600" spc="1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между </a:t>
            </a:r>
            <a:r>
              <a:rPr sz="1600" dirty="0">
                <a:latin typeface="Calibri"/>
                <a:cs typeface="Calibri"/>
              </a:rPr>
              <a:t>собой</a:t>
            </a:r>
            <a:r>
              <a:rPr sz="1600" spc="3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единством</a:t>
            </a:r>
            <a:r>
              <a:rPr sz="1600" spc="3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наименования</a:t>
            </a:r>
            <a:r>
              <a:rPr sz="1600" spc="3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дисциплин</a:t>
            </a:r>
            <a:r>
              <a:rPr sz="1600" spc="3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3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местом</a:t>
            </a:r>
            <a:r>
              <a:rPr sz="1600" spc="40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освоения</a:t>
            </a:r>
            <a:r>
              <a:rPr sz="1600" spc="3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каждой</a:t>
            </a:r>
            <a:r>
              <a:rPr sz="1600" spc="37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из </a:t>
            </a:r>
            <a:r>
              <a:rPr sz="1600" dirty="0">
                <a:latin typeface="Calibri"/>
                <a:cs typeface="Calibri"/>
              </a:rPr>
              <a:t>дисциплин,</a:t>
            </a:r>
            <a:r>
              <a:rPr sz="1600" spc="23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междисциплинарных</a:t>
            </a:r>
            <a:r>
              <a:rPr sz="1600" spc="23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курсов</a:t>
            </a:r>
            <a:r>
              <a:rPr sz="1600" spc="24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24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практик</a:t>
            </a:r>
            <a:r>
              <a:rPr sz="1600" spc="24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24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графике</a:t>
            </a:r>
            <a:r>
              <a:rPr sz="1600" spc="235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учебного процесса.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78836" y="291846"/>
            <a:ext cx="6214745" cy="1582484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065" marR="5080" indent="-7620" algn="ctr">
              <a:lnSpc>
                <a:spcPct val="80000"/>
              </a:lnSpc>
              <a:spcBef>
                <a:spcPts val="820"/>
              </a:spcBef>
            </a:pPr>
            <a:r>
              <a:rPr sz="3000" spc="-25" dirty="0">
                <a:solidFill>
                  <a:schemeClr val="accent4"/>
                </a:solidFill>
              </a:rPr>
              <a:t>Раздел</a:t>
            </a:r>
            <a:r>
              <a:rPr sz="3000" spc="-120" dirty="0">
                <a:solidFill>
                  <a:schemeClr val="accent4"/>
                </a:solidFill>
              </a:rPr>
              <a:t> </a:t>
            </a:r>
            <a:r>
              <a:rPr sz="3000" dirty="0">
                <a:solidFill>
                  <a:schemeClr val="accent4"/>
                </a:solidFill>
              </a:rPr>
              <a:t>5.</a:t>
            </a:r>
            <a:r>
              <a:rPr sz="3000" spc="-75" dirty="0">
                <a:solidFill>
                  <a:schemeClr val="accent4"/>
                </a:solidFill>
              </a:rPr>
              <a:t> </a:t>
            </a:r>
            <a:r>
              <a:rPr sz="3000" spc="-30" dirty="0">
                <a:solidFill>
                  <a:schemeClr val="accent4"/>
                </a:solidFill>
              </a:rPr>
              <a:t>Структура</a:t>
            </a:r>
            <a:r>
              <a:rPr sz="3000" spc="-110" dirty="0">
                <a:solidFill>
                  <a:schemeClr val="accent4"/>
                </a:solidFill>
              </a:rPr>
              <a:t> </a:t>
            </a:r>
            <a:r>
              <a:rPr sz="3000" spc="-10" dirty="0">
                <a:solidFill>
                  <a:schemeClr val="accent4"/>
                </a:solidFill>
              </a:rPr>
              <a:t>адаптированной </a:t>
            </a:r>
            <a:r>
              <a:rPr sz="3000" spc="-35" dirty="0">
                <a:solidFill>
                  <a:schemeClr val="accent4"/>
                </a:solidFill>
              </a:rPr>
              <a:t>образовательной</a:t>
            </a:r>
            <a:r>
              <a:rPr sz="3000" spc="-70" dirty="0">
                <a:solidFill>
                  <a:schemeClr val="accent4"/>
                </a:solidFill>
              </a:rPr>
              <a:t> </a:t>
            </a:r>
            <a:r>
              <a:rPr sz="3000" spc="-35" dirty="0">
                <a:solidFill>
                  <a:schemeClr val="accent4"/>
                </a:solidFill>
              </a:rPr>
              <a:t>программы</a:t>
            </a:r>
            <a:r>
              <a:rPr sz="3000" spc="-60" dirty="0">
                <a:solidFill>
                  <a:schemeClr val="accent4"/>
                </a:solidFill>
              </a:rPr>
              <a:t> </a:t>
            </a:r>
            <a:r>
              <a:rPr sz="3000" spc="-10" dirty="0">
                <a:solidFill>
                  <a:schemeClr val="accent4"/>
                </a:solidFill>
              </a:rPr>
              <a:t>среднего </a:t>
            </a:r>
            <a:r>
              <a:rPr sz="3000" spc="-35" dirty="0">
                <a:solidFill>
                  <a:schemeClr val="accent4"/>
                </a:solidFill>
              </a:rPr>
              <a:t>профессионального</a:t>
            </a:r>
            <a:r>
              <a:rPr sz="3000" spc="-70" dirty="0">
                <a:solidFill>
                  <a:schemeClr val="accent4"/>
                </a:solidFill>
              </a:rPr>
              <a:t> </a:t>
            </a:r>
            <a:r>
              <a:rPr sz="3000" spc="-10" dirty="0">
                <a:solidFill>
                  <a:schemeClr val="accent4"/>
                </a:solidFill>
              </a:rPr>
              <a:t>образования</a:t>
            </a:r>
            <a:endParaRPr sz="30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16890"/>
            <a:ext cx="7848601" cy="1602104"/>
          </a:xfrm>
          <a:prstGeom prst="rect">
            <a:avLst/>
          </a:prstGeom>
        </p:spPr>
        <p:txBody>
          <a:bodyPr vert="horz" wrap="square" lIns="0" tIns="763650" rIns="0" bIns="0" rtlCol="0">
            <a:spAutoFit/>
          </a:bodyPr>
          <a:lstStyle/>
          <a:p>
            <a:pPr marL="1123315">
              <a:spcBef>
                <a:spcPts val="100"/>
              </a:spcBef>
            </a:pPr>
            <a:r>
              <a:rPr sz="2700" spc="-30" dirty="0">
                <a:solidFill>
                  <a:schemeClr val="accent4"/>
                </a:solidFill>
              </a:rPr>
              <a:t>Адаптированный</a:t>
            </a:r>
            <a:r>
              <a:rPr sz="2700" spc="-90" dirty="0">
                <a:solidFill>
                  <a:schemeClr val="accent4"/>
                </a:solidFill>
              </a:rPr>
              <a:t> </a:t>
            </a:r>
            <a:r>
              <a:rPr sz="2700" spc="-25" dirty="0">
                <a:solidFill>
                  <a:schemeClr val="accent4"/>
                </a:solidFill>
              </a:rPr>
              <a:t>примерный</a:t>
            </a:r>
            <a:r>
              <a:rPr sz="2700" spc="-85" dirty="0">
                <a:solidFill>
                  <a:schemeClr val="accent4"/>
                </a:solidFill>
              </a:rPr>
              <a:t> </a:t>
            </a:r>
            <a:r>
              <a:rPr sz="2700" spc="-20" dirty="0" err="1">
                <a:solidFill>
                  <a:schemeClr val="accent4"/>
                </a:solidFill>
              </a:rPr>
              <a:t>учебный</a:t>
            </a:r>
            <a:r>
              <a:rPr sz="2700" spc="-85" dirty="0">
                <a:solidFill>
                  <a:schemeClr val="accent4"/>
                </a:solidFill>
              </a:rPr>
              <a:t> </a:t>
            </a:r>
            <a:r>
              <a:rPr lang="ru-RU" sz="2700" spc="-85" dirty="0" smtClean="0">
                <a:solidFill>
                  <a:schemeClr val="accent4"/>
                </a:solidFill>
              </a:rPr>
              <a:t>      </a:t>
            </a:r>
            <a:r>
              <a:rPr sz="2700" spc="-20" dirty="0" err="1" smtClean="0">
                <a:solidFill>
                  <a:schemeClr val="accent4"/>
                </a:solidFill>
              </a:rPr>
              <a:t>план</a:t>
            </a:r>
            <a:endParaRPr sz="2700" dirty="0">
              <a:solidFill>
                <a:schemeClr val="accent4"/>
              </a:solidFill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613194" y="1999189"/>
          <a:ext cx="8814427" cy="39795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8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82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82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65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82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8828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65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83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4446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8828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2038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Индекс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500" spc="40" dirty="0">
                          <a:latin typeface="Times New Roman"/>
                          <a:cs typeface="Times New Roman"/>
                        </a:rPr>
                        <a:t>Всего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vert="vert27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226695" marR="66675" indent="-139700">
                        <a:lnSpc>
                          <a:spcPct val="111500"/>
                        </a:lnSpc>
                        <a:spcBef>
                          <a:spcPts val="5"/>
                        </a:spcBef>
                      </a:pPr>
                      <a:r>
                        <a:rPr sz="450" spc="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45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50" spc="20" dirty="0">
                          <a:latin typeface="Times New Roman"/>
                          <a:cs typeface="Times New Roman"/>
                        </a:rPr>
                        <a:t>т.ч.</a:t>
                      </a:r>
                      <a:r>
                        <a:rPr sz="45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50" spc="2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45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50" spc="20" dirty="0">
                          <a:latin typeface="Times New Roman"/>
                          <a:cs typeface="Times New Roman"/>
                        </a:rPr>
                        <a:t>форме</a:t>
                      </a:r>
                      <a:r>
                        <a:rPr sz="45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50" spc="-10" dirty="0">
                          <a:latin typeface="Times New Roman"/>
                          <a:cs typeface="Times New Roman"/>
                        </a:rPr>
                        <a:t>практ.</a:t>
                      </a:r>
                      <a:r>
                        <a:rPr sz="45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50" spc="-10" dirty="0">
                          <a:latin typeface="Times New Roman"/>
                          <a:cs typeface="Times New Roman"/>
                        </a:rPr>
                        <a:t>подготовки</a:t>
                      </a:r>
                      <a:endParaRPr sz="450">
                        <a:latin typeface="Times New Roman"/>
                        <a:cs typeface="Times New Roman"/>
                      </a:endParaRPr>
                    </a:p>
                  </a:txBody>
                  <a:tcPr marL="0" marR="0" marT="48895" marB="0" vert="vert27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600" spc="-35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45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50" dirty="0"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4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академических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1430" algn="ctr">
                        <a:lnSpc>
                          <a:spcPts val="665"/>
                        </a:lnSpc>
                        <a:spcBef>
                          <a:spcPts val="90"/>
                        </a:spcBef>
                      </a:pPr>
                      <a:r>
                        <a:rPr sz="600" spc="-30" dirty="0">
                          <a:latin typeface="Times New Roman"/>
                          <a:cs typeface="Times New Roman"/>
                        </a:rPr>
                        <a:t>часах,</a:t>
                      </a:r>
                      <a:r>
                        <a:rPr sz="6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6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50" dirty="0">
                          <a:latin typeface="Times New Roman"/>
                          <a:cs typeface="Times New Roman"/>
                        </a:rPr>
                        <a:t>видам</a:t>
                      </a:r>
                      <a:r>
                        <a:rPr sz="6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45" dirty="0">
                          <a:latin typeface="Times New Roman"/>
                          <a:cs typeface="Times New Roman"/>
                        </a:rPr>
                        <a:t>учебных</a:t>
                      </a:r>
                      <a:r>
                        <a:rPr sz="6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занятий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7780" marR="18415" indent="4445" algn="ctr">
                        <a:lnSpc>
                          <a:spcPct val="112999"/>
                        </a:lnSpc>
                        <a:spcBef>
                          <a:spcPts val="5"/>
                        </a:spcBef>
                      </a:pPr>
                      <a:r>
                        <a:rPr sz="600" spc="-40" dirty="0">
                          <a:latin typeface="Times New Roman"/>
                          <a:cs typeface="Times New Roman"/>
                        </a:rPr>
                        <a:t>Рекомен</a:t>
                      </a:r>
                      <a:r>
                        <a:rPr sz="6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дуемый</a:t>
                      </a:r>
                      <a:r>
                        <a:rPr sz="6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20" dirty="0">
                          <a:latin typeface="Times New Roman"/>
                          <a:cs typeface="Times New Roman"/>
                        </a:rPr>
                        <a:t>курс</a:t>
                      </a:r>
                      <a:r>
                        <a:rPr sz="6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50" dirty="0">
                          <a:latin typeface="Times New Roman"/>
                          <a:cs typeface="Times New Roman"/>
                        </a:rPr>
                        <a:t>изучения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793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5" grid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6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 vert="vert27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5560" marR="22225" indent="-3175" algn="ctr">
                        <a:lnSpc>
                          <a:spcPct val="115199"/>
                        </a:lnSpc>
                      </a:pPr>
                      <a:r>
                        <a:rPr sz="500" spc="-10" dirty="0">
                          <a:latin typeface="Times New Roman"/>
                          <a:cs typeface="Times New Roman"/>
                        </a:rPr>
                        <a:t>Другие</a:t>
                      </a:r>
                      <a:r>
                        <a:rPr sz="5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20" dirty="0">
                          <a:latin typeface="Times New Roman"/>
                          <a:cs typeface="Times New Roman"/>
                        </a:rPr>
                        <a:t>виды</a:t>
                      </a:r>
                      <a:r>
                        <a:rPr sz="5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25" dirty="0">
                          <a:latin typeface="Times New Roman"/>
                          <a:cs typeface="Times New Roman"/>
                        </a:rPr>
                        <a:t>учебных</a:t>
                      </a:r>
                      <a:r>
                        <a:rPr sz="5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занятий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" marR="6985" indent="3175" algn="ctr">
                        <a:lnSpc>
                          <a:spcPct val="115300"/>
                        </a:lnSpc>
                        <a:spcBef>
                          <a:spcPts val="425"/>
                        </a:spcBef>
                      </a:pPr>
                      <a:r>
                        <a:rPr sz="500" spc="-10" dirty="0">
                          <a:latin typeface="Times New Roman"/>
                          <a:cs typeface="Times New Roman"/>
                        </a:rPr>
                        <a:t>Лаборато</a:t>
                      </a:r>
                      <a:r>
                        <a:rPr sz="5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20" dirty="0">
                          <a:latin typeface="Times New Roman"/>
                          <a:cs typeface="Times New Roman"/>
                        </a:rPr>
                        <a:t>рные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5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5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25" dirty="0">
                          <a:latin typeface="Times New Roman"/>
                          <a:cs typeface="Times New Roman"/>
                        </a:rPr>
                        <a:t>практичес</a:t>
                      </a:r>
                      <a:r>
                        <a:rPr sz="5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25" dirty="0">
                          <a:latin typeface="Times New Roman"/>
                          <a:cs typeface="Times New Roman"/>
                        </a:rPr>
                        <a:t>кие</a:t>
                      </a:r>
                      <a:r>
                        <a:rPr sz="5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занятия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39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500" spc="-10" dirty="0">
                          <a:latin typeface="Times New Roman"/>
                          <a:cs typeface="Times New Roman"/>
                        </a:rPr>
                        <a:t>Практики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3335" marR="5715" indent="13335" algn="just">
                        <a:lnSpc>
                          <a:spcPct val="112999"/>
                        </a:lnSpc>
                      </a:pPr>
                      <a:r>
                        <a:rPr sz="600" spc="-30" dirty="0">
                          <a:latin typeface="Calibri"/>
                          <a:cs typeface="Calibri"/>
                        </a:rPr>
                        <a:t>Самосто</a:t>
                      </a:r>
                      <a:r>
                        <a:rPr sz="600" spc="5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45" dirty="0">
                          <a:latin typeface="Calibri"/>
                          <a:cs typeface="Calibri"/>
                        </a:rPr>
                        <a:t>ятельная</a:t>
                      </a:r>
                      <a:r>
                        <a:rPr sz="600" spc="5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работа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15300"/>
                        </a:lnSpc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Промежут</a:t>
                      </a:r>
                      <a:r>
                        <a:rPr sz="5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очная</a:t>
                      </a:r>
                      <a:r>
                        <a:rPr sz="5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30" dirty="0">
                          <a:latin typeface="Times New Roman"/>
                          <a:cs typeface="Times New Roman"/>
                        </a:rPr>
                        <a:t>аттестация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85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93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1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235">
                <a:tc gridSpan="2">
                  <a:txBody>
                    <a:bodyPr/>
                    <a:lstStyle/>
                    <a:p>
                      <a:pPr marL="10795">
                        <a:lnSpc>
                          <a:spcPts val="705"/>
                        </a:lnSpc>
                        <a:spcBef>
                          <a:spcPts val="5"/>
                        </a:spcBef>
                      </a:pPr>
                      <a:r>
                        <a:rPr sz="600" spc="-45" dirty="0">
                          <a:latin typeface="Calibri"/>
                          <a:cs typeface="Calibri"/>
                        </a:rPr>
                        <a:t>Обязательная</a:t>
                      </a:r>
                      <a:r>
                        <a:rPr sz="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45" dirty="0">
                          <a:latin typeface="Calibri"/>
                          <a:cs typeface="Calibri"/>
                        </a:rPr>
                        <a:t>часть</a:t>
                      </a:r>
                      <a:r>
                        <a:rPr sz="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45" dirty="0">
                          <a:latin typeface="Calibri"/>
                          <a:cs typeface="Calibri"/>
                        </a:rPr>
                        <a:t>образовательной</a:t>
                      </a:r>
                      <a:r>
                        <a:rPr sz="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программы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45"/>
                        </a:spcBef>
                      </a:pPr>
                      <a:r>
                        <a:rPr sz="600" b="1" spc="-20" dirty="0">
                          <a:latin typeface="Times New Roman"/>
                          <a:cs typeface="Times New Roman"/>
                        </a:rPr>
                        <a:t>1152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4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968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4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328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4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248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540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4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1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marL="10795">
                        <a:lnSpc>
                          <a:spcPts val="660"/>
                        </a:lnSpc>
                        <a:spcBef>
                          <a:spcPts val="90"/>
                        </a:spcBef>
                      </a:pPr>
                      <a:r>
                        <a:rPr sz="600" b="1" spc="-20" dirty="0">
                          <a:latin typeface="Times New Roman"/>
                          <a:cs typeface="Times New Roman"/>
                        </a:rPr>
                        <a:t>СГ.00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660"/>
                        </a:lnSpc>
                        <a:spcBef>
                          <a:spcPts val="90"/>
                        </a:spcBef>
                      </a:pPr>
                      <a:r>
                        <a:rPr sz="600" b="1" spc="-45" dirty="0">
                          <a:latin typeface="Times New Roman"/>
                          <a:cs typeface="Times New Roman"/>
                        </a:rPr>
                        <a:t>Социально-</a:t>
                      </a:r>
                      <a:r>
                        <a:rPr sz="600" b="1" spc="-50" dirty="0">
                          <a:latin typeface="Times New Roman"/>
                          <a:cs typeface="Times New Roman"/>
                        </a:rPr>
                        <a:t>гуманитарный</a:t>
                      </a:r>
                      <a:r>
                        <a:rPr sz="600" b="1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b="1" spc="-20" dirty="0">
                          <a:latin typeface="Times New Roman"/>
                          <a:cs typeface="Times New Roman"/>
                        </a:rPr>
                        <a:t>цикл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216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90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126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90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1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marL="10795">
                        <a:lnSpc>
                          <a:spcPts val="705"/>
                        </a:lnSpc>
                        <a:spcBef>
                          <a:spcPts val="50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СГ.01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705"/>
                        </a:lnSpc>
                        <a:spcBef>
                          <a:spcPts val="50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История</a:t>
                      </a:r>
                      <a:r>
                        <a:rPr sz="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10" dirty="0">
                          <a:latin typeface="Times New Roman"/>
                          <a:cs typeface="Times New Roman"/>
                        </a:rPr>
                        <a:t>России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50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1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107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СГ.02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77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3335" marR="308610">
                        <a:lnSpc>
                          <a:spcPts val="810"/>
                        </a:lnSpc>
                      </a:pPr>
                      <a:r>
                        <a:rPr sz="600" spc="-60" dirty="0">
                          <a:latin typeface="Times New Roman"/>
                          <a:cs typeface="Times New Roman"/>
                        </a:rPr>
                        <a:t>Иностранный</a:t>
                      </a:r>
                      <a:r>
                        <a:rPr sz="6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40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6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4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6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55" dirty="0">
                          <a:latin typeface="Times New Roman"/>
                          <a:cs typeface="Times New Roman"/>
                        </a:rPr>
                        <a:t>профессиональной</a:t>
                      </a:r>
                      <a:r>
                        <a:rPr sz="600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77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577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7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7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7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7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П.</a:t>
                      </a:r>
                      <a:r>
                        <a:rPr sz="500" b="1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00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20" dirty="0">
                          <a:latin typeface="Times New Roman"/>
                          <a:cs typeface="Times New Roman"/>
                        </a:rPr>
                        <a:t>Профессиональный</a:t>
                      </a:r>
                      <a:r>
                        <a:rPr sz="5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0" dirty="0">
                          <a:latin typeface="Times New Roman"/>
                          <a:cs typeface="Times New Roman"/>
                        </a:rPr>
                        <a:t>цикл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792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646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110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106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540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0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7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28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7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7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ПМ</a:t>
                      </a:r>
                      <a:r>
                        <a:rPr sz="500" b="1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35" dirty="0">
                          <a:latin typeface="Times New Roman"/>
                          <a:cs typeface="Times New Roman"/>
                        </a:rPr>
                        <a:t>01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b="1" i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профессионального</a:t>
                      </a:r>
                      <a:r>
                        <a:rPr sz="500" b="1" i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-10" dirty="0">
                          <a:latin typeface="Times New Roman"/>
                          <a:cs typeface="Times New Roman"/>
                        </a:rPr>
                        <a:t>модуля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333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500" b="1" i="1" spc="-10" dirty="0">
                          <a:latin typeface="Times New Roman"/>
                          <a:cs typeface="Times New Roman"/>
                        </a:rPr>
                        <a:t>общего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188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152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44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2235">
                <a:tc>
                  <a:txBody>
                    <a:bodyPr/>
                    <a:lstStyle/>
                    <a:p>
                      <a:pPr marL="10795">
                        <a:lnSpc>
                          <a:spcPts val="655"/>
                        </a:lnSpc>
                        <a:spcBef>
                          <a:spcPts val="50"/>
                        </a:spcBef>
                      </a:pPr>
                      <a:r>
                        <a:rPr sz="600" spc="-10" dirty="0">
                          <a:latin typeface="Times New Roman"/>
                          <a:cs typeface="Times New Roman"/>
                        </a:rPr>
                        <a:t>СГ.03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655"/>
                        </a:lnSpc>
                        <a:spcBef>
                          <a:spcPts val="50"/>
                        </a:spcBef>
                      </a:pPr>
                      <a:r>
                        <a:rPr sz="600" spc="-45" dirty="0">
                          <a:latin typeface="Times New Roman"/>
                          <a:cs typeface="Times New Roman"/>
                        </a:rPr>
                        <a:t>Безопасность</a:t>
                      </a:r>
                      <a:r>
                        <a:rPr sz="6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жизнедеятельности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5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5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5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26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5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55"/>
                        </a:lnSpc>
                        <a:spcBef>
                          <a:spcPts val="50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4775">
                <a:tc>
                  <a:txBody>
                    <a:bodyPr/>
                    <a:lstStyle/>
                    <a:p>
                      <a:pPr marL="10795">
                        <a:lnSpc>
                          <a:spcPts val="630"/>
                        </a:lnSpc>
                        <a:spcBef>
                          <a:spcPts val="95"/>
                        </a:spcBef>
                      </a:pPr>
                      <a:r>
                        <a:rPr sz="600" i="1" spc="-10" dirty="0">
                          <a:latin typeface="Times New Roman"/>
                          <a:cs typeface="Times New Roman"/>
                        </a:rPr>
                        <a:t>СГ.04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20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630"/>
                        </a:lnSpc>
                        <a:spcBef>
                          <a:spcPts val="95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Физическая</a:t>
                      </a:r>
                      <a:r>
                        <a:rPr sz="6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spc="-10" dirty="0">
                          <a:latin typeface="Times New Roman"/>
                          <a:cs typeface="Times New Roman"/>
                        </a:rPr>
                        <a:t>культура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13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13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34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630"/>
                        </a:lnSpc>
                        <a:spcBef>
                          <a:spcPts val="95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30"/>
                        </a:lnSpc>
                        <a:spcBef>
                          <a:spcPts val="95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34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30"/>
                        </a:lnSpc>
                        <a:spcBef>
                          <a:spcPts val="95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20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dirty="0">
                          <a:latin typeface="Times New Roman"/>
                          <a:cs typeface="Times New Roman"/>
                        </a:rPr>
                        <a:t>МДК</a:t>
                      </a:r>
                      <a:r>
                        <a:rPr sz="5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01.01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i="1" spc="2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i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i="1" spc="-25" dirty="0">
                          <a:latin typeface="Times New Roman"/>
                          <a:cs typeface="Times New Roman"/>
                        </a:rPr>
                        <a:t>МДК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40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4775">
                <a:tc>
                  <a:txBody>
                    <a:bodyPr/>
                    <a:lstStyle/>
                    <a:p>
                      <a:pPr marL="10795">
                        <a:lnSpc>
                          <a:spcPts val="600"/>
                        </a:lnSpc>
                        <a:spcBef>
                          <a:spcPts val="125"/>
                        </a:spcBef>
                      </a:pPr>
                      <a:r>
                        <a:rPr sz="600" i="1" spc="-10" dirty="0">
                          <a:latin typeface="Times New Roman"/>
                          <a:cs typeface="Times New Roman"/>
                        </a:rPr>
                        <a:t>СГ.05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58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600"/>
                        </a:lnSpc>
                        <a:spcBef>
                          <a:spcPts val="125"/>
                        </a:spcBef>
                      </a:pPr>
                      <a:r>
                        <a:rPr sz="600" spc="-5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45" dirty="0">
                          <a:latin typeface="Calibri"/>
                          <a:cs typeface="Calibri"/>
                        </a:rPr>
                        <a:t>бережливого</a:t>
                      </a:r>
                      <a:r>
                        <a:rPr sz="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производства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158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0"/>
                        </a:lnSpc>
                        <a:spcBef>
                          <a:spcPts val="165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  <a:spcBef>
                          <a:spcPts val="125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58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  <a:spcBef>
                          <a:spcPts val="125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58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500" dirty="0">
                          <a:latin typeface="Times New Roman"/>
                          <a:cs typeface="Times New Roman"/>
                        </a:rPr>
                        <a:t>МДК</a:t>
                      </a:r>
                      <a:r>
                        <a:rPr sz="5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01.02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500" i="1" spc="2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i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i="1" spc="-25" dirty="0">
                          <a:latin typeface="Times New Roman"/>
                          <a:cs typeface="Times New Roman"/>
                        </a:rPr>
                        <a:t>МДК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40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8740">
                <a:tc rowSpan="2">
                  <a:txBody>
                    <a:bodyPr/>
                    <a:lstStyle/>
                    <a:p>
                      <a:pPr marL="10795">
                        <a:lnSpc>
                          <a:spcPts val="705"/>
                        </a:lnSpc>
                        <a:spcBef>
                          <a:spcPts val="150"/>
                        </a:spcBef>
                      </a:pPr>
                      <a:r>
                        <a:rPr sz="600" i="1" spc="-10" dirty="0">
                          <a:latin typeface="Times New Roman"/>
                          <a:cs typeface="Times New Roman"/>
                        </a:rPr>
                        <a:t>СГ.06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3335">
                        <a:lnSpc>
                          <a:spcPts val="705"/>
                        </a:lnSpc>
                        <a:spcBef>
                          <a:spcPts val="150"/>
                        </a:spcBef>
                      </a:pPr>
                      <a:r>
                        <a:rPr sz="600" spc="-5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6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50" dirty="0">
                          <a:latin typeface="Calibri"/>
                          <a:cs typeface="Calibri"/>
                        </a:rPr>
                        <a:t>финансовой</a:t>
                      </a:r>
                      <a:r>
                        <a:rPr sz="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600" spc="-10" dirty="0">
                          <a:latin typeface="Calibri"/>
                          <a:cs typeface="Calibri"/>
                        </a:rPr>
                        <a:t>грамотности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19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1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660"/>
                        </a:lnSpc>
                        <a:spcBef>
                          <a:spcPts val="1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241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1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26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1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150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9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25"/>
                        </a:lnSpc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УП.</a:t>
                      </a:r>
                      <a:r>
                        <a:rPr sz="500" b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35" dirty="0">
                          <a:latin typeface="Times New Roman"/>
                          <a:cs typeface="Times New Roman"/>
                        </a:rPr>
                        <a:t>01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25"/>
                        </a:lnSpc>
                      </a:pPr>
                      <a:r>
                        <a:rPr sz="500" b="1" spc="10" dirty="0">
                          <a:latin typeface="Times New Roman"/>
                          <a:cs typeface="Times New Roman"/>
                        </a:rPr>
                        <a:t>Учебная</a:t>
                      </a:r>
                      <a:r>
                        <a:rPr sz="500" b="1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практика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25"/>
                        </a:lnSpc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25"/>
                        </a:lnSpc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525"/>
                        </a:lnSpc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525"/>
                        </a:lnSpc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525"/>
                        </a:lnSpc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9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1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41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ПП.</a:t>
                      </a:r>
                      <a:r>
                        <a:rPr sz="500" b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01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3335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Производстве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dirty="0">
                          <a:latin typeface="Times New Roman"/>
                          <a:cs typeface="Times New Roman"/>
                        </a:rPr>
                        <a:t>нная</a:t>
                      </a:r>
                      <a:r>
                        <a:rPr sz="500" b="1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практика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72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72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72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0165">
                <a:tc rowSpan="2">
                  <a:txBody>
                    <a:bodyPr/>
                    <a:lstStyle/>
                    <a:p>
                      <a:pPr marL="10795">
                        <a:lnSpc>
                          <a:spcPts val="705"/>
                        </a:lnSpc>
                        <a:spcBef>
                          <a:spcPts val="50"/>
                        </a:spcBef>
                      </a:pPr>
                      <a:r>
                        <a:rPr sz="600" i="1" spc="-50" dirty="0">
                          <a:latin typeface="Times New Roman"/>
                          <a:cs typeface="Times New Roman"/>
                        </a:rPr>
                        <a:t>…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3335">
                        <a:lnSpc>
                          <a:spcPts val="705"/>
                        </a:lnSpc>
                        <a:spcBef>
                          <a:spcPts val="50"/>
                        </a:spcBef>
                      </a:pPr>
                      <a:r>
                        <a:rPr sz="600" i="1" spc="-50" dirty="0">
                          <a:latin typeface="Times New Roman"/>
                          <a:cs typeface="Times New Roman"/>
                        </a:rPr>
                        <a:t>…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50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ПМ</a:t>
                      </a:r>
                      <a:r>
                        <a:rPr sz="500" b="1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35" dirty="0">
                          <a:latin typeface="Times New Roman"/>
                          <a:cs typeface="Times New Roman"/>
                        </a:rPr>
                        <a:t>02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3335" marR="157480">
                        <a:lnSpc>
                          <a:spcPts val="690"/>
                        </a:lnSpc>
                      </a:pP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b="1" i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профессионального</a:t>
                      </a:r>
                      <a:r>
                        <a:rPr sz="500" b="1" i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-10" dirty="0">
                          <a:latin typeface="Times New Roman"/>
                          <a:cs typeface="Times New Roman"/>
                        </a:rPr>
                        <a:t>модуля</a:t>
                      </a:r>
                      <a:r>
                        <a:rPr sz="500" b="1" i="1" spc="5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-10" dirty="0">
                          <a:latin typeface="Times New Roman"/>
                          <a:cs typeface="Times New Roman"/>
                        </a:rPr>
                        <a:t>общего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216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178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34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144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4935">
                <a:tc>
                  <a:txBody>
                    <a:bodyPr/>
                    <a:lstStyle/>
                    <a:p>
                      <a:pPr marL="10795">
                        <a:lnSpc>
                          <a:spcPts val="720"/>
                        </a:lnSpc>
                        <a:spcBef>
                          <a:spcPts val="90"/>
                        </a:spcBef>
                      </a:pPr>
                      <a:r>
                        <a:rPr sz="600" b="1" spc="-10" dirty="0">
                          <a:latin typeface="Times New Roman"/>
                          <a:cs typeface="Times New Roman"/>
                        </a:rPr>
                        <a:t>ОП.00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720"/>
                        </a:lnSpc>
                        <a:spcBef>
                          <a:spcPts val="90"/>
                        </a:spcBef>
                      </a:pPr>
                      <a:r>
                        <a:rPr sz="600" b="1" spc="-40" dirty="0">
                          <a:latin typeface="Times New Roman"/>
                          <a:cs typeface="Times New Roman"/>
                        </a:rPr>
                        <a:t>Общепрофессиональный</a:t>
                      </a:r>
                      <a:r>
                        <a:rPr sz="600" b="1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b="1" spc="-20" dirty="0">
                          <a:latin typeface="Times New Roman"/>
                          <a:cs typeface="Times New Roman"/>
                        </a:rPr>
                        <a:t>цикл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20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144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20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52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20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92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20"/>
                        </a:lnSpc>
                        <a:spcBef>
                          <a:spcPts val="90"/>
                        </a:spcBef>
                      </a:pPr>
                      <a:r>
                        <a:rPr sz="600" b="1" spc="-25" dirty="0">
                          <a:latin typeface="Times New Roman"/>
                          <a:cs typeface="Times New Roman"/>
                        </a:rPr>
                        <a:t>52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0965">
                <a:tc>
                  <a:txBody>
                    <a:bodyPr/>
                    <a:lstStyle/>
                    <a:p>
                      <a:pPr marL="10795">
                        <a:lnSpc>
                          <a:spcPts val="700"/>
                        </a:lnSpc>
                      </a:pPr>
                      <a:r>
                        <a:rPr sz="600" spc="-20" dirty="0">
                          <a:latin typeface="Times New Roman"/>
                          <a:cs typeface="Times New Roman"/>
                        </a:rPr>
                        <a:t>ОП.01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700"/>
                        </a:lnSpc>
                      </a:pPr>
                      <a:r>
                        <a:rPr sz="600" i="1" spc="-3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600" i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i="1" spc="-10" dirty="0">
                          <a:latin typeface="Times New Roman"/>
                          <a:cs typeface="Times New Roman"/>
                        </a:rPr>
                        <a:t>дисциплины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0"/>
                        </a:lnSpc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0"/>
                        </a:lnSpc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0"/>
                        </a:lnSpc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0"/>
                        </a:lnSpc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00"/>
                        </a:lnSpc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80"/>
                        </a:lnSpc>
                        <a:spcBef>
                          <a:spcPts val="114"/>
                        </a:spcBef>
                      </a:pPr>
                      <a:r>
                        <a:rPr sz="500" dirty="0">
                          <a:latin typeface="Times New Roman"/>
                          <a:cs typeface="Times New Roman"/>
                        </a:rPr>
                        <a:t>МДК</a:t>
                      </a:r>
                      <a:r>
                        <a:rPr sz="5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02.01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80"/>
                        </a:lnSpc>
                        <a:spcBef>
                          <a:spcPts val="114"/>
                        </a:spcBef>
                      </a:pPr>
                      <a:r>
                        <a:rPr sz="500" i="1" spc="2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i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i="1" spc="-25" dirty="0">
                          <a:latin typeface="Times New Roman"/>
                          <a:cs typeface="Times New Roman"/>
                        </a:rPr>
                        <a:t>МДК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0"/>
                        </a:lnSpc>
                        <a:spcBef>
                          <a:spcPts val="114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0"/>
                        </a:lnSpc>
                        <a:spcBef>
                          <a:spcPts val="114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0"/>
                        </a:lnSpc>
                        <a:spcBef>
                          <a:spcPts val="114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80"/>
                        </a:lnSpc>
                        <a:spcBef>
                          <a:spcPts val="114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580"/>
                        </a:lnSpc>
                        <a:spcBef>
                          <a:spcPts val="114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460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0330">
                <a:tc>
                  <a:txBody>
                    <a:bodyPr/>
                    <a:lstStyle/>
                    <a:p>
                      <a:pPr marL="10795">
                        <a:lnSpc>
                          <a:spcPts val="640"/>
                        </a:lnSpc>
                        <a:spcBef>
                          <a:spcPts val="50"/>
                        </a:spcBef>
                      </a:pPr>
                      <a:r>
                        <a:rPr sz="600" spc="-20" dirty="0">
                          <a:latin typeface="Times New Roman"/>
                          <a:cs typeface="Times New Roman"/>
                        </a:rPr>
                        <a:t>ОП.02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640"/>
                        </a:lnSpc>
                        <a:spcBef>
                          <a:spcPts val="50"/>
                        </a:spcBef>
                      </a:pPr>
                      <a:r>
                        <a:rPr sz="600" i="1" spc="-3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600" i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i="1" spc="-10" dirty="0">
                          <a:latin typeface="Times New Roman"/>
                          <a:cs typeface="Times New Roman"/>
                        </a:rPr>
                        <a:t>дисциплины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40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40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40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20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40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40"/>
                        </a:lnSpc>
                        <a:spcBef>
                          <a:spcPts val="50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500" dirty="0">
                          <a:latin typeface="Times New Roman"/>
                          <a:cs typeface="Times New Roman"/>
                        </a:rPr>
                        <a:t>МДК</a:t>
                      </a:r>
                      <a:r>
                        <a:rPr sz="5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02.02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500" i="1" spc="2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i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i="1" spc="-25" dirty="0">
                          <a:latin typeface="Times New Roman"/>
                          <a:cs typeface="Times New Roman"/>
                        </a:rPr>
                        <a:t>МДК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83820">
                <a:tc rowSpan="2">
                  <a:txBody>
                    <a:bodyPr/>
                    <a:lstStyle/>
                    <a:p>
                      <a:pPr marL="10795">
                        <a:lnSpc>
                          <a:spcPts val="705"/>
                        </a:lnSpc>
                        <a:spcBef>
                          <a:spcPts val="110"/>
                        </a:spcBef>
                      </a:pPr>
                      <a:r>
                        <a:rPr sz="600" spc="-20" dirty="0">
                          <a:latin typeface="Times New Roman"/>
                          <a:cs typeface="Times New Roman"/>
                        </a:rPr>
                        <a:t>ОП.03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3335">
                        <a:lnSpc>
                          <a:spcPts val="705"/>
                        </a:lnSpc>
                        <a:spcBef>
                          <a:spcPts val="110"/>
                        </a:spcBef>
                      </a:pPr>
                      <a:r>
                        <a:rPr sz="600" i="1" spc="-3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600" i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i="1" spc="-10" dirty="0">
                          <a:latin typeface="Times New Roman"/>
                          <a:cs typeface="Times New Roman"/>
                        </a:rPr>
                        <a:t>дисциплины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11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11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11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11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705"/>
                        </a:lnSpc>
                        <a:spcBef>
                          <a:spcPts val="110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2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УП.</a:t>
                      </a:r>
                      <a:r>
                        <a:rPr sz="500" b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35" dirty="0">
                          <a:latin typeface="Times New Roman"/>
                          <a:cs typeface="Times New Roman"/>
                        </a:rPr>
                        <a:t>02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40"/>
                        </a:lnSpc>
                        <a:spcBef>
                          <a:spcPts val="20"/>
                        </a:spcBef>
                      </a:pPr>
                      <a:r>
                        <a:rPr sz="500" b="1" spc="10" dirty="0">
                          <a:latin typeface="Times New Roman"/>
                          <a:cs typeface="Times New Roman"/>
                        </a:rPr>
                        <a:t>Учебная</a:t>
                      </a:r>
                      <a:r>
                        <a:rPr sz="500" b="1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практика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60"/>
                        </a:lnSpc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2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560"/>
                        </a:lnSpc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560"/>
                        </a:lnSpc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560"/>
                        </a:lnSpc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ПП.</a:t>
                      </a:r>
                      <a:r>
                        <a:rPr sz="500" b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02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3335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Производстве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dirty="0">
                          <a:latin typeface="Times New Roman"/>
                          <a:cs typeface="Times New Roman"/>
                        </a:rPr>
                        <a:t>нная</a:t>
                      </a:r>
                      <a:r>
                        <a:rPr sz="500" b="1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практика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8425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9535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35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60325">
                <a:tc rowSpan="2">
                  <a:txBody>
                    <a:bodyPr/>
                    <a:lstStyle/>
                    <a:p>
                      <a:pPr marL="10795">
                        <a:lnSpc>
                          <a:spcPts val="685"/>
                        </a:lnSpc>
                        <a:spcBef>
                          <a:spcPts val="50"/>
                        </a:spcBef>
                      </a:pPr>
                      <a:r>
                        <a:rPr sz="600" spc="-20" dirty="0">
                          <a:latin typeface="Times New Roman"/>
                          <a:cs typeface="Times New Roman"/>
                        </a:rPr>
                        <a:t>ОП.04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3335">
                        <a:lnSpc>
                          <a:spcPts val="685"/>
                        </a:lnSpc>
                        <a:spcBef>
                          <a:spcPts val="50"/>
                        </a:spcBef>
                      </a:pPr>
                      <a:r>
                        <a:rPr sz="600" i="1" spc="-3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600" i="1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600" i="1" spc="-10" dirty="0">
                          <a:latin typeface="Times New Roman"/>
                          <a:cs typeface="Times New Roman"/>
                        </a:rPr>
                        <a:t>дисциплины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24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50"/>
                        </a:spcBef>
                      </a:pPr>
                      <a:r>
                        <a:rPr sz="6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685"/>
                        </a:lnSpc>
                        <a:spcBef>
                          <a:spcPts val="50"/>
                        </a:spcBef>
                      </a:pPr>
                      <a:r>
                        <a:rPr sz="6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ПМн.</a:t>
                      </a:r>
                      <a:r>
                        <a:rPr sz="500" b="1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ХХ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b="1" i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профессионального</a:t>
                      </a:r>
                      <a:r>
                        <a:rPr sz="500" b="1" i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-10" dirty="0">
                          <a:latin typeface="Times New Roman"/>
                          <a:cs typeface="Times New Roman"/>
                        </a:rPr>
                        <a:t>модуля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3335">
                        <a:lnSpc>
                          <a:spcPts val="575"/>
                        </a:lnSpc>
                        <a:spcBef>
                          <a:spcPts val="95"/>
                        </a:spcBef>
                      </a:pP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направленности</a:t>
                      </a:r>
                      <a:r>
                        <a:rPr sz="500" b="1" i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352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28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288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500" b="1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4620">
                <a:tc rowSpan="2"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14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87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8745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dirty="0">
                          <a:latin typeface="Times New Roman"/>
                          <a:cs typeface="Times New Roman"/>
                        </a:rPr>
                        <a:t>МДК</a:t>
                      </a:r>
                      <a:r>
                        <a:rPr sz="5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ХХ.01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i="1" spc="2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i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i="1" spc="-25" dirty="0">
                          <a:latin typeface="Times New Roman"/>
                          <a:cs typeface="Times New Roman"/>
                        </a:rPr>
                        <a:t>МДК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8745">
                <a:tc rowSpan="12" grid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1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dirty="0">
                          <a:latin typeface="Times New Roman"/>
                          <a:cs typeface="Times New Roman"/>
                        </a:rPr>
                        <a:t>МДК</a:t>
                      </a:r>
                      <a:r>
                        <a:rPr sz="5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ХХ.02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i="1" spc="2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i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i="1" spc="-25" dirty="0">
                          <a:latin typeface="Times New Roman"/>
                          <a:cs typeface="Times New Roman"/>
                        </a:rPr>
                        <a:t>МДК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92710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УП.</a:t>
                      </a:r>
                      <a:r>
                        <a:rPr sz="500" b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ХХ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10" dirty="0">
                          <a:latin typeface="Times New Roman"/>
                          <a:cs typeface="Times New Roman"/>
                        </a:rPr>
                        <a:t>Учебная</a:t>
                      </a:r>
                      <a:r>
                        <a:rPr sz="500" b="1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практика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2710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ПП.</a:t>
                      </a:r>
                      <a:r>
                        <a:rPr sz="500" b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ХХ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Производстве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dirty="0">
                          <a:latin typeface="Times New Roman"/>
                          <a:cs typeface="Times New Roman"/>
                        </a:rPr>
                        <a:t>нная</a:t>
                      </a:r>
                      <a:r>
                        <a:rPr sz="500" b="1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практика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180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180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180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80975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ПМн.</a:t>
                      </a:r>
                      <a:r>
                        <a:rPr sz="500" b="1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ХХ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b="1" i="1" spc="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профессионального</a:t>
                      </a:r>
                      <a:r>
                        <a:rPr sz="500" b="1" i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-10" dirty="0">
                          <a:latin typeface="Times New Roman"/>
                          <a:cs typeface="Times New Roman"/>
                        </a:rPr>
                        <a:t>модуля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3335">
                        <a:lnSpc>
                          <a:spcPts val="575"/>
                        </a:lnSpc>
                        <a:spcBef>
                          <a:spcPts val="95"/>
                        </a:spcBef>
                      </a:pPr>
                      <a:r>
                        <a:rPr sz="500" b="1" i="1" spc="10" dirty="0">
                          <a:latin typeface="Times New Roman"/>
                          <a:cs typeface="Times New Roman"/>
                        </a:rPr>
                        <a:t>направленности</a:t>
                      </a:r>
                      <a:r>
                        <a:rPr sz="500" b="1" i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i="1" spc="-50" dirty="0">
                          <a:latin typeface="Times New Roman"/>
                          <a:cs typeface="Times New Roman"/>
                        </a:rPr>
                        <a:t>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352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28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288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500" b="1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55244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96520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dirty="0">
                          <a:latin typeface="Times New Roman"/>
                          <a:cs typeface="Times New Roman"/>
                        </a:rPr>
                        <a:t>МДК</a:t>
                      </a:r>
                      <a:r>
                        <a:rPr sz="5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ХХ.01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i="1" spc="2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i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i="1" spc="-25" dirty="0">
                          <a:latin typeface="Times New Roman"/>
                          <a:cs typeface="Times New Roman"/>
                        </a:rPr>
                        <a:t>МДК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97155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dirty="0">
                          <a:latin typeface="Times New Roman"/>
                          <a:cs typeface="Times New Roman"/>
                        </a:rPr>
                        <a:t>МДК</a:t>
                      </a:r>
                      <a:r>
                        <a:rPr sz="5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spc="-10" dirty="0">
                          <a:latin typeface="Times New Roman"/>
                          <a:cs typeface="Times New Roman"/>
                        </a:rPr>
                        <a:t>ХХ.02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i="1" spc="20" dirty="0"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500" i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i="1" spc="-25" dirty="0">
                          <a:latin typeface="Times New Roman"/>
                          <a:cs typeface="Times New Roman"/>
                        </a:rPr>
                        <a:t>МДК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32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20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75"/>
                        </a:lnSpc>
                        <a:spcBef>
                          <a:spcPts val="90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12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92710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УП.</a:t>
                      </a:r>
                      <a:r>
                        <a:rPr sz="500" b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ХХ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10" dirty="0">
                          <a:latin typeface="Times New Roman"/>
                          <a:cs typeface="Times New Roman"/>
                        </a:rPr>
                        <a:t>Учебная</a:t>
                      </a:r>
                      <a:r>
                        <a:rPr sz="500" b="1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практика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108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92075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ПП.</a:t>
                      </a:r>
                      <a:r>
                        <a:rPr sz="500" b="1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ХХ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dirty="0">
                          <a:latin typeface="Times New Roman"/>
                          <a:cs typeface="Times New Roman"/>
                        </a:rPr>
                        <a:t>Производстве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dirty="0">
                          <a:latin typeface="Times New Roman"/>
                          <a:cs typeface="Times New Roman"/>
                        </a:rPr>
                        <a:t>нная</a:t>
                      </a:r>
                      <a:r>
                        <a:rPr sz="500" b="1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практика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180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180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25" dirty="0">
                          <a:latin typeface="Times New Roman"/>
                          <a:cs typeface="Times New Roman"/>
                        </a:rPr>
                        <a:t>180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-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-50" dirty="0">
                          <a:latin typeface="Times New Roman"/>
                          <a:cs typeface="Times New Roman"/>
                        </a:rPr>
                        <a:t>1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92710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….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….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92075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1590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b="1" spc="10" dirty="0">
                          <a:latin typeface="Times New Roman"/>
                          <a:cs typeface="Times New Roman"/>
                        </a:rPr>
                        <a:t>Вариативная</a:t>
                      </a:r>
                      <a:r>
                        <a:rPr sz="5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10" dirty="0">
                          <a:latin typeface="Times New Roman"/>
                          <a:cs typeface="Times New Roman"/>
                        </a:rPr>
                        <a:t>часть</a:t>
                      </a:r>
                      <a:r>
                        <a:rPr sz="500" b="1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ОП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288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144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92710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ГИА.00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spc="10" dirty="0">
                          <a:latin typeface="Calibri"/>
                          <a:cs typeface="Calibri"/>
                        </a:rPr>
                        <a:t>Государственная</a:t>
                      </a:r>
                      <a:r>
                        <a:rPr sz="5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500" spc="10" dirty="0">
                          <a:latin typeface="Calibri"/>
                          <a:cs typeface="Calibri"/>
                        </a:rPr>
                        <a:t>итоговая</a:t>
                      </a:r>
                      <a:r>
                        <a:rPr sz="500" spc="-10" dirty="0">
                          <a:latin typeface="Calibri"/>
                          <a:cs typeface="Calibri"/>
                        </a:rPr>
                        <a:t> аттестация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5" dirty="0">
                          <a:latin typeface="Times New Roman"/>
                          <a:cs typeface="Times New Roman"/>
                        </a:rPr>
                        <a:t>36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92075">
                <a:tc gridSpan="10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1590">
                        <a:lnSpc>
                          <a:spcPts val="575"/>
                        </a:lnSpc>
                        <a:spcBef>
                          <a:spcPts val="55"/>
                        </a:spcBef>
                      </a:pPr>
                      <a:r>
                        <a:rPr sz="500" b="1" spc="-10" dirty="0">
                          <a:latin typeface="Times New Roman"/>
                          <a:cs typeface="Times New Roman"/>
                        </a:rPr>
                        <a:t>Итого: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90"/>
                        </a:spcBef>
                      </a:pPr>
                      <a:r>
                        <a:rPr sz="500" b="1" spc="-20" dirty="0">
                          <a:latin typeface="Times New Roman"/>
                          <a:cs typeface="Times New Roman"/>
                        </a:rPr>
                        <a:t>1476</a:t>
                      </a: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4308" y="2141220"/>
            <a:ext cx="836676" cy="836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0026" y="16891"/>
            <a:ext cx="11299951" cy="606191"/>
          </a:xfrm>
          <a:prstGeom prst="rect">
            <a:avLst/>
          </a:prstGeom>
        </p:spPr>
        <p:txBody>
          <a:bodyPr vert="horz" wrap="square" lIns="0" tIns="234568" rIns="0" bIns="0" rtlCol="0">
            <a:spAutoFit/>
          </a:bodyPr>
          <a:lstStyle/>
          <a:p>
            <a:pPr marL="1501775"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</a:rPr>
              <a:t>5.5</a:t>
            </a:r>
            <a:r>
              <a:rPr sz="2400" spc="-5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-</a:t>
            </a:r>
            <a:r>
              <a:rPr sz="2400" spc="-2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5.6.</a:t>
            </a:r>
            <a:r>
              <a:rPr sz="2400" spc="-55" dirty="0">
                <a:solidFill>
                  <a:srgbClr val="000000"/>
                </a:solidFill>
              </a:rPr>
              <a:t> </a:t>
            </a:r>
            <a:r>
              <a:rPr sz="2400" spc="-25" dirty="0">
                <a:solidFill>
                  <a:srgbClr val="000000"/>
                </a:solidFill>
              </a:rPr>
              <a:t>Адаптационные</a:t>
            </a:r>
            <a:r>
              <a:rPr sz="2400" spc="-75" dirty="0">
                <a:solidFill>
                  <a:srgbClr val="000000"/>
                </a:solidFill>
              </a:rPr>
              <a:t> </a:t>
            </a:r>
            <a:r>
              <a:rPr sz="2400" spc="-25" dirty="0">
                <a:solidFill>
                  <a:srgbClr val="000000"/>
                </a:solidFill>
              </a:rPr>
              <a:t>дисциплины</a:t>
            </a:r>
            <a:r>
              <a:rPr sz="2400" spc="-7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и</a:t>
            </a:r>
            <a:r>
              <a:rPr sz="2400" spc="-45" dirty="0">
                <a:solidFill>
                  <a:srgbClr val="000000"/>
                </a:solidFill>
              </a:rPr>
              <a:t> </a:t>
            </a:r>
            <a:r>
              <a:rPr sz="2400" spc="-10" dirty="0">
                <a:solidFill>
                  <a:srgbClr val="000000"/>
                </a:solidFill>
              </a:rPr>
              <a:t>модули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51676" y="772668"/>
            <a:ext cx="3425952" cy="51130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67000" y="1117854"/>
            <a:ext cx="3654552" cy="329945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853945" y="4594605"/>
            <a:ext cx="7477125" cy="2076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346575" indent="924560"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Приложение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2 </a:t>
            </a:r>
            <a:r>
              <a:rPr sz="1600" spc="-10" dirty="0">
                <a:latin typeface="Calibri"/>
                <a:cs typeface="Calibri"/>
              </a:rPr>
              <a:t>необходимо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дополнить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Примерной</a:t>
            </a:r>
            <a:endParaRPr sz="1600">
              <a:latin typeface="Calibri"/>
              <a:cs typeface="Calibri"/>
            </a:endParaRPr>
          </a:p>
          <a:p>
            <a:pPr marL="506095" marR="4559300" indent="-329565"/>
            <a:r>
              <a:rPr sz="1600" b="1" i="1" dirty="0">
                <a:latin typeface="Calibri"/>
                <a:cs typeface="Calibri"/>
              </a:rPr>
              <a:t>программой</a:t>
            </a:r>
            <a:r>
              <a:rPr sz="1600" b="1" i="1" spc="-6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адаптированной </a:t>
            </a:r>
            <a:r>
              <a:rPr sz="1600" b="1" i="1" dirty="0">
                <a:latin typeface="Calibri"/>
                <a:cs typeface="Calibri"/>
              </a:rPr>
              <a:t>физической</a:t>
            </a:r>
            <a:r>
              <a:rPr sz="1600" b="1" i="1" spc="-6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культурой</a:t>
            </a:r>
            <a:endParaRPr sz="1600">
              <a:latin typeface="Calibri"/>
              <a:cs typeface="Calibri"/>
            </a:endParaRPr>
          </a:p>
          <a:p>
            <a:pPr>
              <a:spcBef>
                <a:spcPts val="760"/>
              </a:spcBef>
            </a:pPr>
            <a:endParaRPr sz="1600">
              <a:latin typeface="Calibri"/>
              <a:cs typeface="Calibri"/>
            </a:endParaRPr>
          </a:p>
          <a:p>
            <a:pPr marL="3716020" algn="ctr"/>
            <a:r>
              <a:rPr sz="1600" spc="-10" dirty="0">
                <a:latin typeface="Calibri"/>
                <a:cs typeface="Calibri"/>
              </a:rPr>
              <a:t>Приложение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2</a:t>
            </a:r>
            <a:endParaRPr sz="1600">
              <a:latin typeface="Calibri"/>
              <a:cs typeface="Calibri"/>
            </a:endParaRPr>
          </a:p>
          <a:p>
            <a:pPr marL="3715385" algn="ctr"/>
            <a:r>
              <a:rPr sz="1600" spc="-10" dirty="0">
                <a:latin typeface="Calibri"/>
                <a:cs typeface="Calibri"/>
              </a:rPr>
              <a:t>необходимо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дополнить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адаптационными</a:t>
            </a:r>
            <a:endParaRPr sz="1600">
              <a:latin typeface="Calibri"/>
              <a:cs typeface="Calibri"/>
            </a:endParaRPr>
          </a:p>
          <a:p>
            <a:pPr marL="3671570" algn="ctr"/>
            <a:r>
              <a:rPr sz="1600" b="1" i="1" spc="-10" dirty="0">
                <a:latin typeface="Calibri"/>
                <a:cs typeface="Calibri"/>
              </a:rPr>
              <a:t>дисциплинами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230</TotalTime>
  <Words>745</Words>
  <Application>Microsoft Office PowerPoint</Application>
  <PresentationFormat>Широкоэкранный</PresentationFormat>
  <Paragraphs>330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Times New Roman</vt:lpstr>
      <vt:lpstr>Trebuchet MS</vt:lpstr>
      <vt:lpstr>Wingdings 3</vt:lpstr>
      <vt:lpstr>Аспект</vt:lpstr>
      <vt:lpstr>Презентация PowerPoint</vt:lpstr>
      <vt:lpstr>Адаптация ОПОП СПО (Макет) в АОП СПО</vt:lpstr>
      <vt:lpstr>Презентация PowerPoint</vt:lpstr>
      <vt:lpstr>Презентация PowerPoint</vt:lpstr>
      <vt:lpstr>Презентация PowerPoint</vt:lpstr>
      <vt:lpstr>Раздел 3. Характеристика профессиональной деятельности выпускника</vt:lpstr>
      <vt:lpstr>Раздел 5. Структура адаптированной образовательной программы среднего профессионального образования</vt:lpstr>
      <vt:lpstr>Адаптированный примерный учебный       план</vt:lpstr>
      <vt:lpstr>5.5 - 5.6. Адаптационные дисциплины и модули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Адаптация Примерных адаптированных рабочих программ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Винцукевич Рамиля Исламгалеевна</cp:lastModifiedBy>
  <cp:revision>5</cp:revision>
  <dcterms:created xsi:type="dcterms:W3CDTF">2024-09-05T06:21:24Z</dcterms:created>
  <dcterms:modified xsi:type="dcterms:W3CDTF">2025-12-17T04:02:05Z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2023-12-07T00:00:00Z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2024-09-05T00:00:00Z</vt:filetime>
  </property>
  <property fmtid="{D5CDD505-2E9C-101B-9397-08002B2CF9AE}" pid="5" name="Producer">
    <vt:lpwstr>Microsoft® PowerPoint® 2016</vt:lpwstr>
  </property>
</Properties>
</file>